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3"/>
  </p:notesMasterIdLst>
  <p:sldIdLst>
    <p:sldId id="268" r:id="rId2"/>
    <p:sldId id="264" r:id="rId3"/>
    <p:sldId id="257" r:id="rId4"/>
    <p:sldId id="273" r:id="rId5"/>
    <p:sldId id="259" r:id="rId6"/>
    <p:sldId id="258" r:id="rId7"/>
    <p:sldId id="260" r:id="rId8"/>
    <p:sldId id="270" r:id="rId9"/>
    <p:sldId id="271" r:id="rId10"/>
    <p:sldId id="269" r:id="rId11"/>
    <p:sldId id="263" r:id="rId12"/>
    <p:sldId id="261" r:id="rId13"/>
    <p:sldId id="277" r:id="rId14"/>
    <p:sldId id="265" r:id="rId15"/>
    <p:sldId id="334" r:id="rId16"/>
    <p:sldId id="335" r:id="rId17"/>
    <p:sldId id="336" r:id="rId18"/>
    <p:sldId id="337" r:id="rId19"/>
    <p:sldId id="338" r:id="rId20"/>
    <p:sldId id="339" r:id="rId21"/>
    <p:sldId id="262"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479" autoAdjust="0"/>
  </p:normalViewPr>
  <p:slideViewPr>
    <p:cSldViewPr snapToGrid="0">
      <p:cViewPr varScale="1">
        <p:scale>
          <a:sx n="68" d="100"/>
          <a:sy n="68" d="100"/>
        </p:scale>
        <p:origin x="12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A33F3734-EAA0-D2C8-E9B5-11D949D265EF}"/>
            </a:ext>
          </a:extLst>
        </p:cNvPr>
        <p:cNvGrpSpPr/>
        <p:nvPr/>
      </p:nvGrpSpPr>
      <p:grpSpPr>
        <a:xfrm>
          <a:off x="0" y="0"/>
          <a:ext cx="0" cy="0"/>
          <a:chOff x="0" y="0"/>
          <a:chExt cx="0" cy="0"/>
        </a:xfrm>
      </p:grpSpPr>
      <p:sp>
        <p:nvSpPr>
          <p:cNvPr id="184" name="Google Shape;184;p30:notes">
            <a:extLst>
              <a:ext uri="{FF2B5EF4-FFF2-40B4-BE49-F238E27FC236}">
                <a16:creationId xmlns:a16="http://schemas.microsoft.com/office/drawing/2014/main" id="{1DC6367F-8B7E-F709-6277-54E6286065F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30:notes">
            <a:extLst>
              <a:ext uri="{FF2B5EF4-FFF2-40B4-BE49-F238E27FC236}">
                <a16:creationId xmlns:a16="http://schemas.microsoft.com/office/drawing/2014/main" id="{8295B733-EE3D-8A64-71EB-095D563A141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70521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5" name="Google Shape;18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706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 name="Google Shape;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044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24B7A4A-FAB6-2A89-36B7-456633F5E7B2}"/>
            </a:ext>
          </a:extLst>
        </p:cNvPr>
        <p:cNvGrpSpPr/>
        <p:nvPr/>
      </p:nvGrpSpPr>
      <p:grpSpPr>
        <a:xfrm>
          <a:off x="0" y="0"/>
          <a:ext cx="0" cy="0"/>
          <a:chOff x="0" y="0"/>
          <a:chExt cx="0" cy="0"/>
        </a:xfrm>
      </p:grpSpPr>
      <p:sp>
        <p:nvSpPr>
          <p:cNvPr id="184" name="Google Shape;184;p30:notes">
            <a:extLst>
              <a:ext uri="{FF2B5EF4-FFF2-40B4-BE49-F238E27FC236}">
                <a16:creationId xmlns:a16="http://schemas.microsoft.com/office/drawing/2014/main" id="{FD59FC11-7A6F-B39E-C083-292E6525026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p30:notes">
            <a:extLst>
              <a:ext uri="{FF2B5EF4-FFF2-40B4-BE49-F238E27FC236}">
                <a16:creationId xmlns:a16="http://schemas.microsoft.com/office/drawing/2014/main" id="{58A6D5EF-B838-0707-536A-64626995308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0529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a:extLst>
            <a:ext uri="{FF2B5EF4-FFF2-40B4-BE49-F238E27FC236}">
              <a16:creationId xmlns:a16="http://schemas.microsoft.com/office/drawing/2014/main" id="{5ABBF395-E597-4201-63D6-F060A6AAC0E1}"/>
            </a:ext>
          </a:extLst>
        </p:cNvPr>
        <p:cNvGrpSpPr/>
        <p:nvPr/>
      </p:nvGrpSpPr>
      <p:grpSpPr>
        <a:xfrm>
          <a:off x="0" y="0"/>
          <a:ext cx="0" cy="0"/>
          <a:chOff x="0" y="0"/>
          <a:chExt cx="0" cy="0"/>
        </a:xfrm>
      </p:grpSpPr>
      <p:sp>
        <p:nvSpPr>
          <p:cNvPr id="130" name="Google Shape;130;p26:notes">
            <a:extLst>
              <a:ext uri="{FF2B5EF4-FFF2-40B4-BE49-F238E27FC236}">
                <a16:creationId xmlns:a16="http://schemas.microsoft.com/office/drawing/2014/main" id="{2F4DD134-00B6-80D5-A6D4-408BFB425CA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26:notes">
            <a:extLst>
              <a:ext uri="{FF2B5EF4-FFF2-40B4-BE49-F238E27FC236}">
                <a16:creationId xmlns:a16="http://schemas.microsoft.com/office/drawing/2014/main" id="{EAC371D5-2A74-34AA-BA84-F5C78796F5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5191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2/27/2024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08797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177860"/>
            <a:ext cx="10048336" cy="1281026"/>
          </a:xfrm>
        </p:spPr>
        <p:txBody>
          <a:bodyPr/>
          <a:lstStyle/>
          <a:p>
            <a:r>
              <a:rPr lang="en-US" sz="2800" b="1" dirty="0">
                <a:solidFill>
                  <a:schemeClr val="bg1"/>
                </a:solidFill>
                <a:latin typeface="Raleway" pitchFamily="2" charset="0"/>
                <a:ea typeface="Times New Roman"/>
                <a:cs typeface="Times New Roman"/>
                <a:sym typeface="Times New Roman"/>
              </a:rPr>
              <a:t>Unsupervised Learning using K-means Clustering:</a:t>
            </a:r>
            <a:br>
              <a:rPr lang="en-US" sz="2800" b="1" dirty="0">
                <a:solidFill>
                  <a:schemeClr val="bg1"/>
                </a:solidFill>
                <a:latin typeface="Raleway" pitchFamily="2" charset="0"/>
                <a:ea typeface="Times New Roman"/>
                <a:cs typeface="Times New Roman"/>
                <a:sym typeface="Times New Roman"/>
              </a:rPr>
            </a:br>
            <a:r>
              <a:rPr lang="en-US" sz="2800" b="1" dirty="0">
                <a:solidFill>
                  <a:schemeClr val="bg1"/>
                </a:solidFill>
                <a:latin typeface="Raleway" pitchFamily="2" charset="0"/>
                <a:ea typeface="Times New Roman"/>
                <a:cs typeface="Times New Roman"/>
                <a:sym typeface="Times New Roman"/>
              </a:rPr>
              <a:t>Python </a:t>
            </a:r>
            <a:r>
              <a:rPr lang="en-US" sz="2800" b="1">
                <a:solidFill>
                  <a:schemeClr val="bg1"/>
                </a:solidFill>
                <a:latin typeface="Raleway" pitchFamily="2" charset="0"/>
                <a:ea typeface="Times New Roman"/>
                <a:cs typeface="Times New Roman"/>
                <a:sym typeface="Times New Roman"/>
              </a:rPr>
              <a:t>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number of clusters&#10;&#10;Description automatically generated">
            <a:extLst>
              <a:ext uri="{FF2B5EF4-FFF2-40B4-BE49-F238E27FC236}">
                <a16:creationId xmlns:a16="http://schemas.microsoft.com/office/drawing/2014/main" id="{CAB02966-B9AC-03D1-C698-443E25990A64}"/>
              </a:ext>
            </a:extLst>
          </p:cNvPr>
          <p:cNvPicPr>
            <a:picLocks noChangeAspect="1"/>
          </p:cNvPicPr>
          <p:nvPr/>
        </p:nvPicPr>
        <p:blipFill>
          <a:blip r:embed="rId2"/>
          <a:stretch>
            <a:fillRect/>
          </a:stretch>
        </p:blipFill>
        <p:spPr>
          <a:xfrm>
            <a:off x="-1261" y="3960836"/>
            <a:ext cx="4896554" cy="2897164"/>
          </a:xfrm>
          <a:prstGeom prst="rect">
            <a:avLst/>
          </a:prstGeom>
        </p:spPr>
      </p:pic>
      <p:pic>
        <p:nvPicPr>
          <p:cNvPr id="11" name="Picture 10" descr="A graph showing a number of clustering&#10;&#10;Description automatically generated">
            <a:extLst>
              <a:ext uri="{FF2B5EF4-FFF2-40B4-BE49-F238E27FC236}">
                <a16:creationId xmlns:a16="http://schemas.microsoft.com/office/drawing/2014/main" id="{3D00CB2C-6956-68C5-703E-A3D9BD7759EC}"/>
              </a:ext>
            </a:extLst>
          </p:cNvPr>
          <p:cNvPicPr>
            <a:picLocks noChangeAspect="1"/>
          </p:cNvPicPr>
          <p:nvPr/>
        </p:nvPicPr>
        <p:blipFill>
          <a:blip r:embed="rId3"/>
          <a:stretch>
            <a:fillRect/>
          </a:stretch>
        </p:blipFill>
        <p:spPr>
          <a:xfrm>
            <a:off x="4895293" y="2560391"/>
            <a:ext cx="7263474" cy="4297609"/>
          </a:xfrm>
          <a:prstGeom prst="rect">
            <a:avLst/>
          </a:prstGeom>
        </p:spPr>
      </p:pic>
      <p:pic>
        <p:nvPicPr>
          <p:cNvPr id="7" name="Picture 6" descr="A graph of a number of blue bars&#10;&#10;Description automatically generated with medium confidence">
            <a:extLst>
              <a:ext uri="{FF2B5EF4-FFF2-40B4-BE49-F238E27FC236}">
                <a16:creationId xmlns:a16="http://schemas.microsoft.com/office/drawing/2014/main" id="{D9A15B21-FB17-6C69-7C92-2B10239CF968}"/>
              </a:ext>
            </a:extLst>
          </p:cNvPr>
          <p:cNvPicPr>
            <a:picLocks noChangeAspect="1"/>
          </p:cNvPicPr>
          <p:nvPr/>
        </p:nvPicPr>
        <p:blipFill>
          <a:blip r:embed="rId4"/>
          <a:stretch>
            <a:fillRect/>
          </a:stretch>
        </p:blipFill>
        <p:spPr>
          <a:xfrm>
            <a:off x="-1261" y="1396588"/>
            <a:ext cx="4402824" cy="2623944"/>
          </a:xfrm>
          <a:prstGeom prst="rect">
            <a:avLst/>
          </a:prstGeom>
        </p:spPr>
      </p:pic>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Bef>
                <a:spcPct val="0"/>
              </a:spcBef>
            </a:pPr>
            <a:r>
              <a:rPr lang="en-US" sz="3200" kern="1200" dirty="0">
                <a:solidFill>
                  <a:schemeClr val="bg1"/>
                </a:solidFill>
                <a:latin typeface="+mj-lt"/>
                <a:ea typeface="+mj-ea"/>
                <a:cs typeface="+mj-cs"/>
              </a:rPr>
              <a:t>Python Results pt 4</a:t>
            </a:r>
          </a:p>
        </p:txBody>
      </p:sp>
    </p:spTree>
    <p:extLst>
      <p:ext uri="{BB962C8B-B14F-4D97-AF65-F5344CB8AC3E}">
        <p14:creationId xmlns:p14="http://schemas.microsoft.com/office/powerpoint/2010/main" val="418469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704A9-2EAE-0DBD-6F06-6AC79D05C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EA6BB-12BC-3B29-EF23-EDDA3113E773}"/>
              </a:ext>
            </a:extLst>
          </p:cNvPr>
          <p:cNvSpPr>
            <a:spLocks noGrp="1"/>
          </p:cNvSpPr>
          <p:nvPr>
            <p:ph type="title"/>
          </p:nvPr>
        </p:nvSpPr>
        <p:spPr>
          <a:xfrm>
            <a:off x="5204233" y="0"/>
            <a:ext cx="1783533" cy="1102958"/>
          </a:xfrm>
        </p:spPr>
        <p:txBody>
          <a:bodyPr>
            <a:normAutofit fontScale="90000"/>
          </a:bodyPr>
          <a:lstStyle/>
          <a:p>
            <a:r>
              <a:rPr lang="en-US" dirty="0"/>
              <a:t>ArcGIS</a:t>
            </a:r>
            <a:br>
              <a:rPr lang="en-US" dirty="0"/>
            </a:br>
            <a:r>
              <a:rPr lang="en-US" dirty="0"/>
              <a:t>Results</a:t>
            </a:r>
          </a:p>
        </p:txBody>
      </p:sp>
      <p:pic>
        <p:nvPicPr>
          <p:cNvPr id="9" name="Picture 8" descr="A map of the united states&#10;&#10;Description automatically generated">
            <a:extLst>
              <a:ext uri="{FF2B5EF4-FFF2-40B4-BE49-F238E27FC236}">
                <a16:creationId xmlns:a16="http://schemas.microsoft.com/office/drawing/2014/main" id="{2A68D806-0309-EEC8-3B21-A3BBA6C8F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326501" cy="3343205"/>
          </a:xfrm>
          <a:prstGeom prst="rect">
            <a:avLst/>
          </a:prstGeom>
        </p:spPr>
      </p:pic>
      <p:pic>
        <p:nvPicPr>
          <p:cNvPr id="11" name="Picture 10" descr="A map of the united states&#10;&#10;Description automatically generated">
            <a:extLst>
              <a:ext uri="{FF2B5EF4-FFF2-40B4-BE49-F238E27FC236}">
                <a16:creationId xmlns:a16="http://schemas.microsoft.com/office/drawing/2014/main" id="{34E95DCB-CA1B-9FFD-017C-15B668DAE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4470" y="0"/>
            <a:ext cx="4437530" cy="3429000"/>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AED306F9-78C2-82C7-5640-131603319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14795"/>
            <a:ext cx="4326500" cy="3343205"/>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11692B4B-DA98-6CA7-14A0-6C19BB0438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4467" y="3396311"/>
            <a:ext cx="4437531" cy="342900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C9578B6-E937-6BC3-59F1-253B72305A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3204" y="1102958"/>
            <a:ext cx="2481094" cy="5755042"/>
          </a:xfrm>
          <a:prstGeom prst="rect">
            <a:avLst/>
          </a:prstGeom>
        </p:spPr>
      </p:pic>
    </p:spTree>
    <p:extLst>
      <p:ext uri="{BB962C8B-B14F-4D97-AF65-F5344CB8AC3E}">
        <p14:creationId xmlns:p14="http://schemas.microsoft.com/office/powerpoint/2010/main" val="364417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p:txBody>
          <a:bodyPr/>
          <a:lstStyle/>
          <a:p>
            <a:pPr algn="ctr"/>
            <a:r>
              <a:rPr lang="en-US" dirty="0"/>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p:txBody>
          <a:bodyPr>
            <a:normAutofit/>
          </a:bodyPr>
          <a:lstStyle/>
          <a:p>
            <a:pPr>
              <a:lnSpc>
                <a:spcPct val="107000"/>
              </a:lnSpc>
              <a:spcBef>
                <a:spcPts val="0"/>
              </a:spcBef>
              <a:buFont typeface="Wingdings" panose="05000000000000000000" pitchFamily="2" charset="2"/>
              <a:buChar char="v"/>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p>
          <a:p>
            <a:pPr lvl="1">
              <a:lnSpc>
                <a:spcPct val="107000"/>
              </a:lnSpc>
              <a:spcBef>
                <a:spcPts val="0"/>
              </a:spcBef>
              <a:spcAft>
                <a:spcPts val="800"/>
              </a:spcAft>
              <a:buFont typeface="Wingdings" panose="05000000000000000000" pitchFamily="2" charset="2"/>
              <a:buChar char="v"/>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a:buFont typeface="Wingdings" panose="05000000000000000000" pitchFamily="2" charset="2"/>
              <a:buChar char="v"/>
            </a:pPr>
            <a:r>
              <a:rPr lang="en-US" sz="16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best fit from my perspective came with the value of k=7.</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pPr>
              <a:buFont typeface="Wingdings" panose="05000000000000000000" pitchFamily="2" charset="2"/>
              <a:buChar char="v"/>
            </a:pPr>
            <a:r>
              <a:rPr lang="en-US" sz="1600" dirty="0">
                <a:latin typeface="Aptos" panose="020B0004020202020204" pitchFamily="34" charset="0"/>
                <a:ea typeface="Aptos" panose="020B0004020202020204" pitchFamily="34" charset="0"/>
                <a:cs typeface="Times New Roman" panose="02020603050405020304" pitchFamily="18" charset="0"/>
              </a:rPr>
              <a:t>ArcGIS Pro has a tool called Multivariate Clustering that we were able to use and compare to our python results and performs other combination of attributes to see how ArcGIS would perform its own clustering. </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6039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p:nvPr/>
        </p:nvSpPr>
        <p:spPr>
          <a:xfrm>
            <a:off x="0" y="0"/>
            <a:ext cx="12191999" cy="685736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6" name="Google Shape;146;p27"/>
          <p:cNvSpPr txBox="1"/>
          <p:nvPr/>
        </p:nvSpPr>
        <p:spPr>
          <a:xfrm>
            <a:off x="1083017" y="4984890"/>
            <a:ext cx="3876086" cy="155690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3200" b="1" dirty="0">
                <a:solidFill>
                  <a:schemeClr val="dk1"/>
                </a:solidFill>
                <a:latin typeface="Raleway" pitchFamily="2" charset="0"/>
              </a:rPr>
              <a:t>Preprocessing Overview</a:t>
            </a:r>
            <a:endParaRPr sz="3200" b="0" i="0" u="none" strike="noStrike" cap="none" dirty="0">
              <a:solidFill>
                <a:schemeClr val="dk1"/>
              </a:solidFill>
              <a:latin typeface="Raleway" pitchFamily="2" charset="0"/>
              <a:sym typeface="Arial"/>
            </a:endParaRPr>
          </a:p>
        </p:txBody>
      </p:sp>
      <p:sp>
        <p:nvSpPr>
          <p:cNvPr id="147" name="Google Shape;147;p27"/>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8" name="Google Shape;148;p27"/>
          <p:cNvSpPr/>
          <p:nvPr/>
        </p:nvSpPr>
        <p:spPr>
          <a:xfrm>
            <a:off x="517889" y="0"/>
            <a:ext cx="11231745" cy="4588184"/>
          </a:xfrm>
          <a:prstGeom prst="rect">
            <a:avLst/>
          </a:prstGeom>
          <a:solidFill>
            <a:schemeClr val="lt1"/>
          </a:solidFill>
          <a:ln>
            <a:noFill/>
          </a:ln>
          <a:effectLst>
            <a:outerShdw blurRad="139700" dist="127000" dir="5400000" algn="t" rotWithShape="0">
              <a:srgbClr val="000000">
                <a:alpha val="1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9" name="Google Shape;149;p27"/>
          <p:cNvSpPr/>
          <p:nvPr/>
        </p:nvSpPr>
        <p:spPr>
          <a:xfrm rot="5400000" flipH="1">
            <a:off x="4001107" y="5661132"/>
            <a:ext cx="1463040" cy="45719"/>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0" name="Google Shape;150;p27"/>
          <p:cNvSpPr txBox="1"/>
          <p:nvPr/>
        </p:nvSpPr>
        <p:spPr>
          <a:xfrm>
            <a:off x="5162719" y="4883544"/>
            <a:ext cx="6730776" cy="1844047"/>
          </a:xfrm>
          <a:prstGeom prst="rect">
            <a:avLst/>
          </a:prstGeom>
          <a:noFill/>
          <a:ln>
            <a:noFill/>
          </a:ln>
        </p:spPr>
        <p:txBody>
          <a:bodyPr spcFirstLastPara="1" wrap="square" lIns="91425" tIns="45700" rIns="91425" bIns="45700" anchor="ctr" anchorCtr="0">
            <a:normAutofit fontScale="92500" lnSpcReduction="10000"/>
          </a:bodyPr>
          <a:lstStyle/>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Selected '</a:t>
            </a:r>
            <a:r>
              <a:rPr lang="en-US" sz="1600" b="0" i="0" u="none" strike="noStrike" cap="none" dirty="0" err="1">
                <a:solidFill>
                  <a:schemeClr val="dk1"/>
                </a:solidFill>
                <a:latin typeface="Raleway" pitchFamily="2" charset="0"/>
                <a:sym typeface="Arial"/>
              </a:rPr>
              <a:t>Solar_MW</a:t>
            </a:r>
            <a:r>
              <a:rPr lang="en-US" sz="1600" b="0" i="0" u="none" strike="noStrike" cap="none" dirty="0">
                <a:solidFill>
                  <a:schemeClr val="dk1"/>
                </a:solidFill>
                <a:latin typeface="Raleway" pitchFamily="2" charset="0"/>
                <a:sym typeface="Arial"/>
              </a:rPr>
              <a:t>', '</a:t>
            </a:r>
            <a:r>
              <a:rPr lang="en-US" sz="1600" b="0" i="0" u="none" strike="noStrike" cap="none" dirty="0" err="1">
                <a:solidFill>
                  <a:schemeClr val="dk1"/>
                </a:solidFill>
                <a:latin typeface="Raleway" pitchFamily="2" charset="0"/>
                <a:sym typeface="Arial"/>
              </a:rPr>
              <a:t>Wind_MW</a:t>
            </a:r>
            <a:r>
              <a:rPr lang="en-US" sz="1600" b="0" i="0" u="none" strike="noStrike" cap="none" dirty="0">
                <a:solidFill>
                  <a:schemeClr val="dk1"/>
                </a:solidFill>
                <a:latin typeface="Raleway" pitchFamily="2" charset="0"/>
                <a:sym typeface="Arial"/>
              </a:rPr>
              <a:t>', and '</a:t>
            </a:r>
            <a:r>
              <a:rPr lang="en-US" sz="1600" b="0" i="0" u="none" strike="noStrike" cap="none" dirty="0" err="1">
                <a:solidFill>
                  <a:schemeClr val="dk1"/>
                </a:solidFill>
                <a:latin typeface="Raleway" pitchFamily="2" charset="0"/>
                <a:sym typeface="Arial"/>
              </a:rPr>
              <a:t>Hydro_MW</a:t>
            </a:r>
            <a:r>
              <a:rPr lang="en-US" sz="1600" b="0" i="0" u="none" strike="noStrike" cap="none" dirty="0">
                <a:solidFill>
                  <a:schemeClr val="dk1"/>
                </a:solidFill>
                <a:latin typeface="Raleway" pitchFamily="2" charset="0"/>
                <a:sym typeface="Arial"/>
              </a:rPr>
              <a:t>' to focus on renewable energy sources in line with global sustainability trends.</a:t>
            </a:r>
          </a:p>
          <a:p>
            <a:pPr marL="457200" marR="0" lvl="0" indent="-342900" algn="l" rtl="0">
              <a:lnSpc>
                <a:spcPct val="90000"/>
              </a:lnSpc>
              <a:spcBef>
                <a:spcPts val="0"/>
              </a:spcBef>
              <a:spcAft>
                <a:spcPts val="0"/>
              </a:spcAft>
              <a:buClr>
                <a:schemeClr val="dk1"/>
              </a:buClr>
              <a:buSzPts val="1800"/>
              <a:buFont typeface="Arial"/>
              <a:buChar char="●"/>
            </a:pPr>
            <a:endParaRPr lang="en-US" sz="1600" b="0" i="0" u="none" strike="noStrike" cap="none" dirty="0">
              <a:solidFill>
                <a:schemeClr val="dk1"/>
              </a:solidFill>
              <a:latin typeface="Raleway" pitchFamily="2" charset="0"/>
              <a:sym typeface="Arial"/>
            </a:endParaRPr>
          </a:p>
          <a:p>
            <a:pPr marL="457200" indent="-342900">
              <a:lnSpc>
                <a:spcPct val="90000"/>
              </a:lnSpc>
              <a:buClr>
                <a:schemeClr val="dk1"/>
              </a:buClr>
              <a:buSzPts val="1800"/>
              <a:buFont typeface="Arial"/>
              <a:buChar char="●"/>
            </a:pPr>
            <a:r>
              <a:rPr lang="en-US" sz="1600" b="0" i="0" u="none" strike="noStrike" cap="none" dirty="0">
                <a:solidFill>
                  <a:schemeClr val="dk1"/>
                </a:solidFill>
                <a:latin typeface="Raleway" pitchFamily="2" charset="0"/>
                <a:sym typeface="Arial"/>
              </a:rPr>
              <a:t>Included '</a:t>
            </a:r>
            <a:r>
              <a:rPr lang="en-US" sz="1600" b="0" i="0" u="none" strike="noStrike" cap="none" dirty="0" err="1">
                <a:solidFill>
                  <a:schemeClr val="dk1"/>
                </a:solidFill>
                <a:latin typeface="Raleway" pitchFamily="2" charset="0"/>
                <a:sym typeface="Arial"/>
              </a:rPr>
              <a:t>Install_MW</a:t>
            </a:r>
            <a:r>
              <a:rPr lang="en-US" sz="1600" b="0" i="0" u="none" strike="noStrike" cap="none" dirty="0">
                <a:solidFill>
                  <a:schemeClr val="dk1"/>
                </a:solidFill>
                <a:latin typeface="Raleway" pitchFamily="2" charset="0"/>
                <a:sym typeface="Arial"/>
              </a:rPr>
              <a:t>' to gauge the overall capacity and impact of renewable energy </a:t>
            </a:r>
            <a:r>
              <a:rPr lang="en-US" sz="1600" b="0" i="0" u="none" strike="noStrike" cap="none" dirty="0" err="1">
                <a:solidFill>
                  <a:schemeClr val="dk1"/>
                </a:solidFill>
                <a:latin typeface="Raleway" pitchFamily="2" charset="0"/>
                <a:sym typeface="Arial"/>
              </a:rPr>
              <a:t>installationsIdentify</a:t>
            </a:r>
            <a:r>
              <a:rPr lang="en-US" sz="1600" b="0" i="0" u="none" strike="noStrike" cap="none" dirty="0">
                <a:solidFill>
                  <a:schemeClr val="dk1"/>
                </a:solidFill>
                <a:latin typeface="Raleway" pitchFamily="2" charset="0"/>
                <a:sym typeface="Arial"/>
              </a:rPr>
              <a:t> features and predict them</a:t>
            </a:r>
          </a:p>
          <a:p>
            <a:pPr marL="457200" indent="-342900">
              <a:lnSpc>
                <a:spcPct val="90000"/>
              </a:lnSpc>
              <a:buClr>
                <a:schemeClr val="dk1"/>
              </a:buClr>
              <a:buSzPts val="1800"/>
              <a:buFont typeface="Arial"/>
              <a:buChar char="●"/>
            </a:pPr>
            <a:endParaRPr lang="en-US" sz="1600" b="0" i="0" u="none" strike="noStrike" cap="none" dirty="0">
              <a:solidFill>
                <a:schemeClr val="dk1"/>
              </a:solidFill>
              <a:latin typeface="Raleway" pitchFamily="2" charset="0"/>
              <a:sym typeface="Arial"/>
            </a:endParaRPr>
          </a:p>
          <a:p>
            <a:pPr marL="457200" marR="0" lvl="0" indent="-342900" algn="l" rtl="0">
              <a:lnSpc>
                <a:spcPct val="90000"/>
              </a:lnSpc>
              <a:spcBef>
                <a:spcPts val="0"/>
              </a:spcBef>
              <a:spcAft>
                <a:spcPts val="0"/>
              </a:spcAft>
              <a:buClr>
                <a:schemeClr val="dk1"/>
              </a:buClr>
              <a:buSzPts val="1800"/>
              <a:buFont typeface="Arial"/>
              <a:buChar char="●"/>
            </a:pPr>
            <a:r>
              <a:rPr lang="en-US" sz="1600" b="0" i="0" u="none" strike="noStrike" cap="none" dirty="0">
                <a:solidFill>
                  <a:schemeClr val="dk1"/>
                </a:solidFill>
                <a:latin typeface="Raleway" pitchFamily="2" charset="0"/>
                <a:sym typeface="Arial"/>
              </a:rPr>
              <a:t>Normalization: Scale Variance: "Normalized feature values due to wide variance in scales, with capacities ranging from 0 to over 6,000 MW</a:t>
            </a:r>
          </a:p>
        </p:txBody>
      </p:sp>
      <p:pic>
        <p:nvPicPr>
          <p:cNvPr id="2" name="Picture 1">
            <a:extLst>
              <a:ext uri="{FF2B5EF4-FFF2-40B4-BE49-F238E27FC236}">
                <a16:creationId xmlns:a16="http://schemas.microsoft.com/office/drawing/2014/main" id="{4D836354-6EF2-B228-3A44-165158CCC03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161345" y="6459134"/>
            <a:ext cx="1333158" cy="268457"/>
          </a:xfrm>
          <a:prstGeom prst="rect">
            <a:avLst/>
          </a:prstGeom>
        </p:spPr>
      </p:pic>
      <p:pic>
        <p:nvPicPr>
          <p:cNvPr id="4" name="Picture 3">
            <a:extLst>
              <a:ext uri="{FF2B5EF4-FFF2-40B4-BE49-F238E27FC236}">
                <a16:creationId xmlns:a16="http://schemas.microsoft.com/office/drawing/2014/main" id="{651514C0-0A31-B6CE-4713-4749C28D0AFE}"/>
              </a:ext>
            </a:extLst>
          </p:cNvPr>
          <p:cNvPicPr>
            <a:picLocks noChangeAspect="1"/>
          </p:cNvPicPr>
          <p:nvPr/>
        </p:nvPicPr>
        <p:blipFill>
          <a:blip r:embed="rId4"/>
          <a:stretch>
            <a:fillRect/>
          </a:stretch>
        </p:blipFill>
        <p:spPr>
          <a:xfrm>
            <a:off x="598531" y="1556906"/>
            <a:ext cx="4845057" cy="1251911"/>
          </a:xfrm>
          <a:prstGeom prst="rect">
            <a:avLst/>
          </a:prstGeom>
        </p:spPr>
      </p:pic>
      <p:pic>
        <p:nvPicPr>
          <p:cNvPr id="6" name="Picture 5">
            <a:extLst>
              <a:ext uri="{FF2B5EF4-FFF2-40B4-BE49-F238E27FC236}">
                <a16:creationId xmlns:a16="http://schemas.microsoft.com/office/drawing/2014/main" id="{D300AA47-3F62-B15E-8013-3A1B110B1EE6}"/>
              </a:ext>
            </a:extLst>
          </p:cNvPr>
          <p:cNvPicPr>
            <a:picLocks noChangeAspect="1"/>
          </p:cNvPicPr>
          <p:nvPr/>
        </p:nvPicPr>
        <p:blipFill>
          <a:blip r:embed="rId5"/>
          <a:stretch>
            <a:fillRect/>
          </a:stretch>
        </p:blipFill>
        <p:spPr>
          <a:xfrm>
            <a:off x="5503079" y="1359642"/>
            <a:ext cx="5860997" cy="1716203"/>
          </a:xfrm>
          <a:prstGeom prst="rect">
            <a:avLst/>
          </a:prstGeom>
        </p:spPr>
      </p:pic>
      <p:sp>
        <p:nvSpPr>
          <p:cNvPr id="7" name="Google Shape;146;p27">
            <a:extLst>
              <a:ext uri="{FF2B5EF4-FFF2-40B4-BE49-F238E27FC236}">
                <a16:creationId xmlns:a16="http://schemas.microsoft.com/office/drawing/2014/main" id="{E07F0A86-2706-2203-F342-2A4430EE3E02}"/>
              </a:ext>
            </a:extLst>
          </p:cNvPr>
          <p:cNvSpPr txBox="1"/>
          <p:nvPr/>
        </p:nvSpPr>
        <p:spPr>
          <a:xfrm>
            <a:off x="827924" y="147679"/>
            <a:ext cx="3876086" cy="155690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3200" b="1" dirty="0">
                <a:solidFill>
                  <a:schemeClr val="dk1"/>
                </a:solidFill>
                <a:latin typeface="Raleway" pitchFamily="2" charset="0"/>
              </a:rPr>
              <a:t>Normalization</a:t>
            </a:r>
            <a:endParaRPr sz="3200" b="0" i="0" u="none" strike="noStrike" cap="none" dirty="0">
              <a:solidFill>
                <a:schemeClr val="dk1"/>
              </a:solidFill>
              <a:latin typeface="Raleway" pitchFamily="2" charset="0"/>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3D Cluster Visualizations</a:t>
            </a:r>
            <a:endParaRPr sz="3600" dirty="0">
              <a:solidFill>
                <a:schemeClr val="bg1"/>
              </a:solidFill>
              <a:latin typeface="Raleway" pitchFamily="2" charset="0"/>
              <a:ea typeface="Arial"/>
              <a:cs typeface="Arial"/>
              <a:sym typeface="Arial"/>
            </a:endParaRPr>
          </a:p>
        </p:txBody>
      </p:sp>
      <p:pic>
        <p:nvPicPr>
          <p:cNvPr id="10" name="Picture 9" descr="A graph of a graph showing a diagram&#10;&#10;Description automatically generated with medium confidence">
            <a:extLst>
              <a:ext uri="{FF2B5EF4-FFF2-40B4-BE49-F238E27FC236}">
                <a16:creationId xmlns:a16="http://schemas.microsoft.com/office/drawing/2014/main" id="{F2DD1C2B-E318-96A8-9C45-6FA70681BD0B}"/>
              </a:ext>
            </a:extLst>
          </p:cNvPr>
          <p:cNvPicPr>
            <a:picLocks noChangeAspect="1"/>
          </p:cNvPicPr>
          <p:nvPr/>
        </p:nvPicPr>
        <p:blipFill>
          <a:blip r:embed="rId4"/>
          <a:stretch>
            <a:fillRect/>
          </a:stretch>
        </p:blipFill>
        <p:spPr>
          <a:xfrm>
            <a:off x="130960" y="1563613"/>
            <a:ext cx="5230378" cy="5294387"/>
          </a:xfrm>
          <a:prstGeom prst="rect">
            <a:avLst/>
          </a:prstGeom>
        </p:spPr>
      </p:pic>
      <p:pic>
        <p:nvPicPr>
          <p:cNvPr id="12" name="Picture 11" descr="A graph of a solar energy source&#10;&#10;Description automatically generated">
            <a:extLst>
              <a:ext uri="{FF2B5EF4-FFF2-40B4-BE49-F238E27FC236}">
                <a16:creationId xmlns:a16="http://schemas.microsoft.com/office/drawing/2014/main" id="{5BD4DD80-5901-1289-685B-30B8EE8CF614}"/>
              </a:ext>
            </a:extLst>
          </p:cNvPr>
          <p:cNvPicPr>
            <a:picLocks noChangeAspect="1"/>
          </p:cNvPicPr>
          <p:nvPr/>
        </p:nvPicPr>
        <p:blipFill>
          <a:blip r:embed="rId5"/>
          <a:stretch>
            <a:fillRect/>
          </a:stretch>
        </p:blipFill>
        <p:spPr>
          <a:xfrm>
            <a:off x="6224587" y="1563613"/>
            <a:ext cx="5686425" cy="53054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018E0E7E-3326-2FFD-4D04-3C429C131572}"/>
            </a:ext>
          </a:extLst>
        </p:cNvPr>
        <p:cNvGrpSpPr/>
        <p:nvPr/>
      </p:nvGrpSpPr>
      <p:grpSpPr>
        <a:xfrm>
          <a:off x="0" y="0"/>
          <a:ext cx="0" cy="0"/>
          <a:chOff x="0" y="0"/>
          <a:chExt cx="0" cy="0"/>
        </a:xfrm>
      </p:grpSpPr>
      <p:sp>
        <p:nvSpPr>
          <p:cNvPr id="2" name="Google Shape;147;p27">
            <a:extLst>
              <a:ext uri="{FF2B5EF4-FFF2-40B4-BE49-F238E27FC236}">
                <a16:creationId xmlns:a16="http://schemas.microsoft.com/office/drawing/2014/main" id="{9B8C1BBC-C16B-73D5-5394-225CA72EF2BB}"/>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8E1039EE-1276-B21B-A5B8-407075A18A24}"/>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a:extLst>
              <a:ext uri="{FF2B5EF4-FFF2-40B4-BE49-F238E27FC236}">
                <a16:creationId xmlns:a16="http://schemas.microsoft.com/office/drawing/2014/main" id="{7503D0AA-4391-0456-BB51-BAD335BA5C27}"/>
              </a:ext>
            </a:extLst>
          </p:cNvPr>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3D Cluster Visualizations</a:t>
            </a:r>
            <a:endParaRPr sz="3600" dirty="0">
              <a:solidFill>
                <a:schemeClr val="bg1"/>
              </a:solidFill>
              <a:latin typeface="Raleway" pitchFamily="2" charset="0"/>
              <a:ea typeface="Arial"/>
              <a:cs typeface="Arial"/>
              <a:sym typeface="Arial"/>
            </a:endParaRPr>
          </a:p>
        </p:txBody>
      </p:sp>
      <p:pic>
        <p:nvPicPr>
          <p:cNvPr id="7" name="Picture 6" descr="A graph of solar energy&#10;&#10;Description automatically generated">
            <a:extLst>
              <a:ext uri="{FF2B5EF4-FFF2-40B4-BE49-F238E27FC236}">
                <a16:creationId xmlns:a16="http://schemas.microsoft.com/office/drawing/2014/main" id="{4AA8C3AA-8CDE-F8A0-9132-F15817E8F1E9}"/>
              </a:ext>
            </a:extLst>
          </p:cNvPr>
          <p:cNvPicPr>
            <a:picLocks noChangeAspect="1"/>
          </p:cNvPicPr>
          <p:nvPr/>
        </p:nvPicPr>
        <p:blipFill>
          <a:blip r:embed="rId4"/>
          <a:stretch>
            <a:fillRect/>
          </a:stretch>
        </p:blipFill>
        <p:spPr>
          <a:xfrm>
            <a:off x="3119437" y="1556906"/>
            <a:ext cx="5724525" cy="5257800"/>
          </a:xfrm>
          <a:prstGeom prst="rect">
            <a:avLst/>
          </a:prstGeom>
        </p:spPr>
      </p:pic>
    </p:spTree>
    <p:extLst>
      <p:ext uri="{BB962C8B-B14F-4D97-AF65-F5344CB8AC3E}">
        <p14:creationId xmlns:p14="http://schemas.microsoft.com/office/powerpoint/2010/main" val="1107688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2" name="Google Shape;147;p27">
            <a:extLst>
              <a:ext uri="{FF2B5EF4-FFF2-40B4-BE49-F238E27FC236}">
                <a16:creationId xmlns:a16="http://schemas.microsoft.com/office/drawing/2014/main" id="{E026814E-85DD-D523-643C-4D0C0D042A8D}"/>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5D623235-52D2-22AA-6D81-E293BA6789E1}"/>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Cluster Analysis</a:t>
            </a:r>
          </a:p>
        </p:txBody>
      </p:sp>
      <p:sp>
        <p:nvSpPr>
          <p:cNvPr id="8" name="Google Shape;161;g296483ff299_0_15">
            <a:extLst>
              <a:ext uri="{FF2B5EF4-FFF2-40B4-BE49-F238E27FC236}">
                <a16:creationId xmlns:a16="http://schemas.microsoft.com/office/drawing/2014/main" id="{5EE00F0F-F89B-A508-5E83-497B0310E450}"/>
              </a:ext>
            </a:extLst>
          </p:cNvPr>
          <p:cNvSpPr txBox="1"/>
          <p:nvPr/>
        </p:nvSpPr>
        <p:spPr>
          <a:xfrm>
            <a:off x="399418" y="1874977"/>
            <a:ext cx="10981596" cy="11294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Cluster Analysis for k=3:</a:t>
            </a:r>
          </a:p>
          <a:p>
            <a:pPr marL="0" marR="0" lvl="0" indent="0" algn="l" rtl="0">
              <a:lnSpc>
                <a:spcPct val="100000"/>
              </a:lnSpc>
              <a:spcBef>
                <a:spcPts val="0"/>
              </a:spcBef>
              <a:spcAft>
                <a:spcPts val="0"/>
              </a:spcAft>
              <a:buClr>
                <a:srgbClr val="000000"/>
              </a:buClr>
              <a:buSzPts val="1400"/>
              <a:buFont typeface="Arial"/>
              <a:buNone/>
            </a:pPr>
            <a:endParaRPr lang="en-US" sz="1600" b="0" i="0" u="none" strike="noStrike" cap="none" dirty="0">
              <a:solidFill>
                <a:schemeClr val="tx1"/>
              </a:solidFill>
              <a:latin typeface="Raleway" pitchFamily="2"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    We can observe that most data points are clustered close to the origin, which suggests that the majority of power plants have low normalized values for solar, wind, and hydro capacities.</a:t>
            </a:r>
          </a:p>
        </p:txBody>
      </p:sp>
      <p:sp>
        <p:nvSpPr>
          <p:cNvPr id="4" name="Google Shape;161;g296483ff299_0_15">
            <a:extLst>
              <a:ext uri="{FF2B5EF4-FFF2-40B4-BE49-F238E27FC236}">
                <a16:creationId xmlns:a16="http://schemas.microsoft.com/office/drawing/2014/main" id="{CA53EE52-285C-F4BA-F744-F6E77180B538}"/>
              </a:ext>
            </a:extLst>
          </p:cNvPr>
          <p:cNvSpPr txBox="1"/>
          <p:nvPr/>
        </p:nvSpPr>
        <p:spPr>
          <a:xfrm>
            <a:off x="399418" y="3423596"/>
            <a:ext cx="10981596" cy="11294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Cluster Analysis for k=4:</a:t>
            </a:r>
          </a:p>
          <a:p>
            <a:pPr marL="0" marR="0" lvl="0" indent="0" algn="l" rtl="0">
              <a:lnSpc>
                <a:spcPct val="100000"/>
              </a:lnSpc>
              <a:spcBef>
                <a:spcPts val="0"/>
              </a:spcBef>
              <a:spcAft>
                <a:spcPts val="0"/>
              </a:spcAft>
              <a:buClr>
                <a:srgbClr val="000000"/>
              </a:buClr>
              <a:buSzPts val="1400"/>
              <a:buFont typeface="Arial"/>
              <a:buNone/>
            </a:pPr>
            <a:endParaRPr lang="en-US" sz="1600" b="0" i="0" u="none" strike="noStrike" cap="none" dirty="0">
              <a:solidFill>
                <a:schemeClr val="tx1"/>
              </a:solidFill>
              <a:latin typeface="Raleway" pitchFamily="2"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    This additional cluster might be differentiating plants with a combination of higher hydro and either solar or wind capacities, which was not as distinctly separated with k = 3.</a:t>
            </a:r>
          </a:p>
        </p:txBody>
      </p:sp>
      <p:sp>
        <p:nvSpPr>
          <p:cNvPr id="7" name="Google Shape;161;g296483ff299_0_15">
            <a:extLst>
              <a:ext uri="{FF2B5EF4-FFF2-40B4-BE49-F238E27FC236}">
                <a16:creationId xmlns:a16="http://schemas.microsoft.com/office/drawing/2014/main" id="{F173F8DD-E3FC-F8D7-4E9C-2A6CC4C47DA7}"/>
              </a:ext>
            </a:extLst>
          </p:cNvPr>
          <p:cNvSpPr txBox="1"/>
          <p:nvPr/>
        </p:nvSpPr>
        <p:spPr>
          <a:xfrm>
            <a:off x="399418" y="4972215"/>
            <a:ext cx="10981596" cy="112948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Cluster Analysis for k=5:</a:t>
            </a:r>
          </a:p>
          <a:p>
            <a:pPr marL="0" marR="0" lvl="0" indent="0" algn="l" rtl="0">
              <a:lnSpc>
                <a:spcPct val="100000"/>
              </a:lnSpc>
              <a:spcBef>
                <a:spcPts val="0"/>
              </a:spcBef>
              <a:spcAft>
                <a:spcPts val="0"/>
              </a:spcAft>
              <a:buClr>
                <a:srgbClr val="000000"/>
              </a:buClr>
              <a:buSzPts val="1400"/>
              <a:buFont typeface="Arial"/>
              <a:buNone/>
            </a:pPr>
            <a:endParaRPr lang="en-US" sz="1600" b="0" i="0" u="none" strike="noStrike" cap="none" dirty="0">
              <a:solidFill>
                <a:schemeClr val="tx1"/>
              </a:solidFill>
              <a:latin typeface="Raleway" pitchFamily="2" charset="0"/>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600" b="0" i="0" u="none" strike="noStrike" cap="none" dirty="0">
                <a:solidFill>
                  <a:schemeClr val="tx1"/>
                </a:solidFill>
                <a:latin typeface="Raleway" pitchFamily="2" charset="0"/>
                <a:ea typeface="Calibri"/>
                <a:cs typeface="Calibri"/>
                <a:sym typeface="Calibri"/>
              </a:rPr>
              <a:t>    With k = 5, there is a new cluster that seems to capture outliers or unique cases of power plants with specific capacity characteristics that were not distinctly grouped in k = 3 or k = 4</a:t>
            </a:r>
          </a:p>
        </p:txBody>
      </p:sp>
    </p:spTree>
    <p:extLst>
      <p:ext uri="{BB962C8B-B14F-4D97-AF65-F5344CB8AC3E}">
        <p14:creationId xmlns:p14="http://schemas.microsoft.com/office/powerpoint/2010/main" val="28881330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2" name="Rectangle 1">
            <a:extLst>
              <a:ext uri="{FF2B5EF4-FFF2-40B4-BE49-F238E27FC236}">
                <a16:creationId xmlns:a16="http://schemas.microsoft.com/office/drawing/2014/main" id="{EAEF1434-5ABB-4463-8D0A-CE2D8F653EC3}"/>
              </a:ext>
            </a:extLst>
          </p:cNvPr>
          <p:cNvSpPr/>
          <p:nvPr/>
        </p:nvSpPr>
        <p:spPr>
          <a:xfrm>
            <a:off x="0" y="0"/>
            <a:ext cx="4149699"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dirty="0">
              <a:latin typeface="Raleway" pitchFamily="2" charset="0"/>
            </a:endParaRPr>
          </a:p>
        </p:txBody>
      </p:sp>
      <p:sp>
        <p:nvSpPr>
          <p:cNvPr id="101" name="Google Shape;101;p8"/>
          <p:cNvSpPr txBox="1"/>
          <p:nvPr/>
        </p:nvSpPr>
        <p:spPr>
          <a:xfrm>
            <a:off x="257925" y="2149607"/>
            <a:ext cx="3360345" cy="118107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600"/>
              </a:spcAft>
              <a:buClr>
                <a:schemeClr val="dk1"/>
              </a:buClr>
              <a:buSzPts val="4000"/>
              <a:buFont typeface="Calibri"/>
              <a:buNone/>
            </a:pPr>
            <a:r>
              <a:rPr lang="en-US" sz="2000" b="1" i="0" u="none" strike="noStrike" cap="none" dirty="0">
                <a:solidFill>
                  <a:schemeClr val="bg1"/>
                </a:solidFill>
                <a:latin typeface="Raleway" pitchFamily="2" charset="0"/>
                <a:sym typeface="Arial"/>
              </a:rPr>
              <a:t>Cluster Validation:</a:t>
            </a:r>
          </a:p>
          <a:p>
            <a:pPr marL="0" marR="0" lvl="0" indent="0" algn="l" rtl="0">
              <a:lnSpc>
                <a:spcPct val="90000"/>
              </a:lnSpc>
              <a:spcBef>
                <a:spcPts val="0"/>
              </a:spcBef>
              <a:spcAft>
                <a:spcPts val="600"/>
              </a:spcAft>
              <a:buClr>
                <a:schemeClr val="dk1"/>
              </a:buClr>
              <a:buSzPts val="4000"/>
              <a:buFont typeface="Calibri"/>
              <a:buNone/>
            </a:pPr>
            <a:r>
              <a:rPr lang="en-US" sz="2000" b="1" i="0" u="none" strike="noStrike" cap="none" dirty="0">
                <a:solidFill>
                  <a:schemeClr val="bg1"/>
                </a:solidFill>
                <a:latin typeface="Raleway" pitchFamily="2" charset="0"/>
                <a:sym typeface="Arial"/>
              </a:rPr>
              <a:t>Elbow and </a:t>
            </a:r>
            <a:r>
              <a:rPr lang="en-US" sz="2000" b="1" i="0" u="none" strike="noStrike" cap="none" dirty="0" err="1">
                <a:solidFill>
                  <a:schemeClr val="bg1"/>
                </a:solidFill>
                <a:latin typeface="Raleway" pitchFamily="2" charset="0"/>
                <a:sym typeface="Arial"/>
              </a:rPr>
              <a:t>Sihouette</a:t>
            </a:r>
            <a:r>
              <a:rPr lang="en-US" sz="2000" b="1" i="0" u="none" strike="noStrike" cap="none" dirty="0">
                <a:solidFill>
                  <a:schemeClr val="bg1"/>
                </a:solidFill>
                <a:latin typeface="Raleway" pitchFamily="2" charset="0"/>
                <a:sym typeface="Arial"/>
              </a:rPr>
              <a:t> Plot</a:t>
            </a:r>
            <a:endParaRPr sz="2000" b="0" i="0" u="none" strike="noStrike" cap="none" dirty="0">
              <a:solidFill>
                <a:schemeClr val="bg1"/>
              </a:solidFill>
              <a:latin typeface="Raleway" pitchFamily="2" charset="0"/>
              <a:sym typeface="Arial"/>
            </a:endParaRPr>
          </a:p>
        </p:txBody>
      </p:sp>
      <p:pic>
        <p:nvPicPr>
          <p:cNvPr id="3" name="Picture 2">
            <a:extLst>
              <a:ext uri="{FF2B5EF4-FFF2-40B4-BE49-F238E27FC236}">
                <a16:creationId xmlns:a16="http://schemas.microsoft.com/office/drawing/2014/main" id="{87A9B097-F5EE-1C13-3843-9F60C22F74C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sp>
        <p:nvSpPr>
          <p:cNvPr id="4" name="Google Shape;101;p8">
            <a:extLst>
              <a:ext uri="{FF2B5EF4-FFF2-40B4-BE49-F238E27FC236}">
                <a16:creationId xmlns:a16="http://schemas.microsoft.com/office/drawing/2014/main" id="{AF37E045-80AE-7411-E2F0-6AFA3C13D2E3}"/>
              </a:ext>
            </a:extLst>
          </p:cNvPr>
          <p:cNvSpPr txBox="1"/>
          <p:nvPr/>
        </p:nvSpPr>
        <p:spPr>
          <a:xfrm>
            <a:off x="257925" y="3723267"/>
            <a:ext cx="3360345" cy="118107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600"/>
              </a:spcAft>
              <a:buClr>
                <a:schemeClr val="dk1"/>
              </a:buClr>
              <a:buSzPts val="4000"/>
              <a:buFont typeface="Calibri"/>
              <a:buNone/>
            </a:pPr>
            <a:endParaRPr lang="en-US" sz="12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i="0" u="none" strike="noStrike" cap="none" dirty="0">
                <a:solidFill>
                  <a:schemeClr val="bg1"/>
                </a:solidFill>
                <a:latin typeface="Raleway" pitchFamily="2" charset="0"/>
                <a:sym typeface="Arial"/>
              </a:rPr>
              <a:t>Elbow Plot: A graph showing the inertia as a function of k, pointing out the elbow.</a:t>
            </a:r>
          </a:p>
          <a:p>
            <a:pPr marL="0" marR="0" lvl="0" indent="0" algn="l" rtl="0">
              <a:lnSpc>
                <a:spcPct val="90000"/>
              </a:lnSpc>
              <a:spcBef>
                <a:spcPts val="0"/>
              </a:spcBef>
              <a:spcAft>
                <a:spcPts val="600"/>
              </a:spcAft>
              <a:buClr>
                <a:schemeClr val="dk1"/>
              </a:buClr>
              <a:buSzPts val="4000"/>
              <a:buFont typeface="Calibri"/>
              <a:buNone/>
            </a:pPr>
            <a:endParaRPr lang="en-US" sz="1600" i="0" u="none" strike="noStrike" cap="none" dirty="0">
              <a:solidFill>
                <a:schemeClr val="bg1"/>
              </a:solidFill>
              <a:latin typeface="Raleway" pitchFamily="2" charset="0"/>
              <a:sym typeface="Arial"/>
            </a:endParaRPr>
          </a:p>
          <a:p>
            <a:pPr marL="0" marR="0" lvl="0" indent="0" algn="l" rtl="0">
              <a:lnSpc>
                <a:spcPct val="90000"/>
              </a:lnSpc>
              <a:spcBef>
                <a:spcPts val="0"/>
              </a:spcBef>
              <a:spcAft>
                <a:spcPts val="600"/>
              </a:spcAft>
              <a:buClr>
                <a:schemeClr val="dk1"/>
              </a:buClr>
              <a:buSzPts val="4000"/>
              <a:buFont typeface="Calibri"/>
              <a:buNone/>
            </a:pPr>
            <a:r>
              <a:rPr lang="en-US" sz="1600" i="0" u="none" strike="noStrike" cap="none" dirty="0">
                <a:solidFill>
                  <a:schemeClr val="bg1"/>
                </a:solidFill>
                <a:latin typeface="Raleway" pitchFamily="2" charset="0"/>
                <a:sym typeface="Arial"/>
              </a:rPr>
              <a:t>Silhouette Plot: A graph of silhouette scores across different values of k, highlighting the score of the chosen k.</a:t>
            </a:r>
          </a:p>
        </p:txBody>
      </p:sp>
      <p:pic>
        <p:nvPicPr>
          <p:cNvPr id="8" name="Picture 7" descr="A graph with a line&#10;&#10;Description automatically generated">
            <a:extLst>
              <a:ext uri="{FF2B5EF4-FFF2-40B4-BE49-F238E27FC236}">
                <a16:creationId xmlns:a16="http://schemas.microsoft.com/office/drawing/2014/main" id="{F5C01F00-8CB6-E39B-7822-9F16B79A43A9}"/>
              </a:ext>
            </a:extLst>
          </p:cNvPr>
          <p:cNvPicPr>
            <a:picLocks noChangeAspect="1"/>
          </p:cNvPicPr>
          <p:nvPr/>
        </p:nvPicPr>
        <p:blipFill>
          <a:blip r:embed="rId4"/>
          <a:stretch>
            <a:fillRect/>
          </a:stretch>
        </p:blipFill>
        <p:spPr>
          <a:xfrm>
            <a:off x="5182392" y="124401"/>
            <a:ext cx="6051665" cy="3297065"/>
          </a:xfrm>
          <a:prstGeom prst="rect">
            <a:avLst/>
          </a:prstGeom>
        </p:spPr>
      </p:pic>
      <p:pic>
        <p:nvPicPr>
          <p:cNvPr id="10" name="Picture 9" descr="A graph with a line&#10;&#10;Description automatically generated">
            <a:extLst>
              <a:ext uri="{FF2B5EF4-FFF2-40B4-BE49-F238E27FC236}">
                <a16:creationId xmlns:a16="http://schemas.microsoft.com/office/drawing/2014/main" id="{3284B5DF-8E62-9BFD-5D04-FF830267F8B8}"/>
              </a:ext>
            </a:extLst>
          </p:cNvPr>
          <p:cNvPicPr>
            <a:picLocks noChangeAspect="1"/>
          </p:cNvPicPr>
          <p:nvPr/>
        </p:nvPicPr>
        <p:blipFill>
          <a:blip r:embed="rId5"/>
          <a:stretch>
            <a:fillRect/>
          </a:stretch>
        </p:blipFill>
        <p:spPr>
          <a:xfrm>
            <a:off x="5211762" y="3560934"/>
            <a:ext cx="6023487" cy="3297066"/>
          </a:xfrm>
          <a:prstGeom prst="rect">
            <a:avLst/>
          </a:prstGeom>
        </p:spPr>
      </p:pic>
    </p:spTree>
    <p:extLst>
      <p:ext uri="{BB962C8B-B14F-4D97-AF65-F5344CB8AC3E}">
        <p14:creationId xmlns:p14="http://schemas.microsoft.com/office/powerpoint/2010/main" val="2877314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1155CFC9-9E46-B9BB-2C12-D75CF70FB33B}"/>
            </a:ext>
          </a:extLst>
        </p:cNvPr>
        <p:cNvGrpSpPr/>
        <p:nvPr/>
      </p:nvGrpSpPr>
      <p:grpSpPr>
        <a:xfrm>
          <a:off x="0" y="0"/>
          <a:ext cx="0" cy="0"/>
          <a:chOff x="0" y="0"/>
          <a:chExt cx="0" cy="0"/>
        </a:xfrm>
      </p:grpSpPr>
      <p:sp>
        <p:nvSpPr>
          <p:cNvPr id="2" name="Google Shape;147;p27">
            <a:extLst>
              <a:ext uri="{FF2B5EF4-FFF2-40B4-BE49-F238E27FC236}">
                <a16:creationId xmlns:a16="http://schemas.microsoft.com/office/drawing/2014/main" id="{3A7356F3-1718-15F2-961B-37AF766385AA}"/>
              </a:ext>
            </a:extLst>
          </p:cNvPr>
          <p:cNvSpPr/>
          <p:nvPr/>
        </p:nvSpPr>
        <p:spPr>
          <a:xfrm>
            <a:off x="0" y="-1"/>
            <a:ext cx="12192000" cy="1556907"/>
          </a:xfrm>
          <a:prstGeom prst="rect">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 name="Picture 2">
            <a:extLst>
              <a:ext uri="{FF2B5EF4-FFF2-40B4-BE49-F238E27FC236}">
                <a16:creationId xmlns:a16="http://schemas.microsoft.com/office/drawing/2014/main" id="{4DD522A2-721B-CF9D-D5F7-918F7BF924B3}"/>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rot="16200000">
            <a:off x="-401390" y="644222"/>
            <a:ext cx="1333158" cy="268457"/>
          </a:xfrm>
          <a:prstGeom prst="rect">
            <a:avLst/>
          </a:prstGeom>
        </p:spPr>
      </p:pic>
      <p:sp>
        <p:nvSpPr>
          <p:cNvPr id="188" name="Google Shape;188;p30">
            <a:extLst>
              <a:ext uri="{FF2B5EF4-FFF2-40B4-BE49-F238E27FC236}">
                <a16:creationId xmlns:a16="http://schemas.microsoft.com/office/drawing/2014/main" id="{2AF1E482-59ED-F233-8EC2-C47DA11E81F2}"/>
              </a:ext>
            </a:extLst>
          </p:cNvPr>
          <p:cNvSpPr txBox="1">
            <a:spLocks noGrp="1"/>
          </p:cNvSpPr>
          <p:nvPr>
            <p:ph type="ctrTitle"/>
          </p:nvPr>
        </p:nvSpPr>
        <p:spPr>
          <a:xfrm>
            <a:off x="529400" y="250441"/>
            <a:ext cx="9967452" cy="129021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000"/>
              <a:buNone/>
            </a:pPr>
            <a:r>
              <a:rPr lang="en-US" sz="3600" dirty="0">
                <a:solidFill>
                  <a:schemeClr val="bg1"/>
                </a:solidFill>
                <a:latin typeface="Raleway" pitchFamily="2" charset="0"/>
                <a:ea typeface="Arial"/>
                <a:cs typeface="Arial"/>
                <a:sym typeface="Arial"/>
              </a:rPr>
              <a:t>Explained</a:t>
            </a:r>
            <a:endParaRPr sz="3600" dirty="0">
              <a:solidFill>
                <a:schemeClr val="bg1"/>
              </a:solidFill>
              <a:latin typeface="Raleway" pitchFamily="2" charset="0"/>
              <a:ea typeface="Arial"/>
              <a:cs typeface="Arial"/>
              <a:sym typeface="Arial"/>
            </a:endParaRPr>
          </a:p>
        </p:txBody>
      </p:sp>
      <p:sp>
        <p:nvSpPr>
          <p:cNvPr id="5" name="Google Shape;150;p27">
            <a:extLst>
              <a:ext uri="{FF2B5EF4-FFF2-40B4-BE49-F238E27FC236}">
                <a16:creationId xmlns:a16="http://schemas.microsoft.com/office/drawing/2014/main" id="{782347C1-FAF9-D63F-19B4-A4D4DF6D53AE}"/>
              </a:ext>
            </a:extLst>
          </p:cNvPr>
          <p:cNvSpPr txBox="1"/>
          <p:nvPr/>
        </p:nvSpPr>
        <p:spPr>
          <a:xfrm>
            <a:off x="997087" y="2019619"/>
            <a:ext cx="10197825" cy="3956639"/>
          </a:xfrm>
          <a:prstGeom prst="rect">
            <a:avLst/>
          </a:prstGeom>
          <a:noFill/>
          <a:ln>
            <a:noFill/>
          </a:ln>
        </p:spPr>
        <p:txBody>
          <a:bodyPr spcFirstLastPara="1" wrap="square" lIns="91425" tIns="45700" rIns="91425" bIns="45700" anchor="ctr" anchorCtr="0">
            <a:normAutofit/>
          </a:bodyPr>
          <a:lstStyle/>
          <a:p>
            <a:pPr marL="114300" marR="0" lvl="0" algn="l" rtl="0">
              <a:lnSpc>
                <a:spcPct val="90000"/>
              </a:lnSpc>
              <a:spcBef>
                <a:spcPts val="0"/>
              </a:spcBef>
              <a:spcAft>
                <a:spcPts val="0"/>
              </a:spcAft>
              <a:buClr>
                <a:schemeClr val="dk1"/>
              </a:buClr>
              <a:buSzPts val="1800"/>
            </a:pPr>
            <a:r>
              <a:rPr lang="en-US" sz="2000" b="0" i="0" u="none" strike="noStrike" cap="none" dirty="0">
                <a:solidFill>
                  <a:schemeClr val="dk1"/>
                </a:solidFill>
                <a:latin typeface="Raleway" pitchFamily="2" charset="0"/>
                <a:sym typeface="Arial"/>
              </a:rPr>
              <a:t>Elbow Plot Slide:</a:t>
            </a:r>
          </a:p>
          <a:p>
            <a:pPr marL="457200" marR="0" lvl="0" indent="-342900" algn="l" rtl="0">
              <a:lnSpc>
                <a:spcPct val="90000"/>
              </a:lnSpc>
              <a:spcBef>
                <a:spcPts val="0"/>
              </a:spcBef>
              <a:spcAft>
                <a:spcPts val="0"/>
              </a:spcAft>
              <a:buClr>
                <a:schemeClr val="dk1"/>
              </a:buClr>
              <a:buSzPts val="1800"/>
              <a:buFont typeface="Arial"/>
              <a:buChar char="●"/>
            </a:pPr>
            <a:endParaRPr lang="en-US" sz="2000" b="0" i="0" u="none" strike="noStrike" cap="none" dirty="0">
              <a:solidFill>
                <a:schemeClr val="dk1"/>
              </a:solidFill>
              <a:latin typeface="Raleway" pitchFamily="2" charset="0"/>
              <a:sym typeface="Arial"/>
            </a:endParaRPr>
          </a:p>
          <a:p>
            <a:pPr marL="457200" marR="0" lvl="0" indent="-342900" algn="l" rtl="0">
              <a:lnSpc>
                <a:spcPct val="90000"/>
              </a:lnSpc>
              <a:spcBef>
                <a:spcPts val="0"/>
              </a:spcBef>
              <a:spcAft>
                <a:spcPts val="0"/>
              </a:spcAft>
              <a:buClr>
                <a:schemeClr val="dk1"/>
              </a:buClr>
              <a:buSzPts val="1800"/>
              <a:buFont typeface="Arial"/>
              <a:buChar char="●"/>
            </a:pPr>
            <a:r>
              <a:rPr lang="en-US" sz="2000" b="0" i="0" u="none" strike="noStrike" cap="none" dirty="0">
                <a:solidFill>
                  <a:schemeClr val="dk1"/>
                </a:solidFill>
                <a:latin typeface="Raleway" pitchFamily="2" charset="0"/>
                <a:sym typeface="Arial"/>
              </a:rPr>
              <a:t>    Show the Elbow method plot.</a:t>
            </a:r>
          </a:p>
          <a:p>
            <a:pPr marL="457200" marR="0" lvl="0" indent="-342900" algn="l" rtl="0">
              <a:lnSpc>
                <a:spcPct val="90000"/>
              </a:lnSpc>
              <a:spcBef>
                <a:spcPts val="0"/>
              </a:spcBef>
              <a:spcAft>
                <a:spcPts val="0"/>
              </a:spcAft>
              <a:buClr>
                <a:schemeClr val="dk1"/>
              </a:buClr>
              <a:buSzPts val="1800"/>
              <a:buFont typeface="Arial"/>
              <a:buChar char="●"/>
            </a:pPr>
            <a:r>
              <a:rPr lang="en-US" sz="2000" b="0" i="0" u="none" strike="noStrike" cap="none" dirty="0">
                <a:solidFill>
                  <a:schemeClr val="dk1"/>
                </a:solidFill>
                <a:latin typeface="Raleway" pitchFamily="2" charset="0"/>
                <a:sym typeface="Arial"/>
              </a:rPr>
              <a:t>    Point out the elbow at k=3 and k=4, explaining that these points are potential candidates for the optimal number of clusters because they represent a balance between inertia and the number of clusters.</a:t>
            </a:r>
          </a:p>
          <a:p>
            <a:pPr marL="457200" marR="0" lvl="0" indent="-342900" algn="l" rtl="0">
              <a:lnSpc>
                <a:spcPct val="90000"/>
              </a:lnSpc>
              <a:spcBef>
                <a:spcPts val="0"/>
              </a:spcBef>
              <a:spcAft>
                <a:spcPts val="0"/>
              </a:spcAft>
              <a:buClr>
                <a:schemeClr val="dk1"/>
              </a:buClr>
              <a:buSzPts val="1800"/>
              <a:buFont typeface="Arial"/>
              <a:buChar char="●"/>
            </a:pPr>
            <a:endParaRPr lang="en-US" sz="2000" b="0" i="0" u="none" strike="noStrike" cap="none" dirty="0">
              <a:solidFill>
                <a:schemeClr val="dk1"/>
              </a:solidFill>
              <a:latin typeface="Raleway" pitchFamily="2" charset="0"/>
              <a:sym typeface="Arial"/>
            </a:endParaRPr>
          </a:p>
          <a:p>
            <a:pPr marL="114300" marR="0" lvl="0" algn="l" rtl="0">
              <a:lnSpc>
                <a:spcPct val="90000"/>
              </a:lnSpc>
              <a:spcBef>
                <a:spcPts val="0"/>
              </a:spcBef>
              <a:spcAft>
                <a:spcPts val="0"/>
              </a:spcAft>
              <a:buClr>
                <a:schemeClr val="dk1"/>
              </a:buClr>
              <a:buSzPts val="1800"/>
            </a:pPr>
            <a:r>
              <a:rPr lang="en-US" sz="2000" b="0" i="0" u="none" strike="noStrike" cap="none" dirty="0">
                <a:solidFill>
                  <a:schemeClr val="dk1"/>
                </a:solidFill>
                <a:latin typeface="Raleway" pitchFamily="2" charset="0"/>
                <a:sym typeface="Arial"/>
              </a:rPr>
              <a:t>Silhouette Score Slide:</a:t>
            </a:r>
          </a:p>
          <a:p>
            <a:pPr marL="457200" marR="0" lvl="0" indent="-342900" algn="l" rtl="0">
              <a:lnSpc>
                <a:spcPct val="90000"/>
              </a:lnSpc>
              <a:spcBef>
                <a:spcPts val="0"/>
              </a:spcBef>
              <a:spcAft>
                <a:spcPts val="0"/>
              </a:spcAft>
              <a:buClr>
                <a:schemeClr val="dk1"/>
              </a:buClr>
              <a:buSzPts val="1800"/>
              <a:buFont typeface="Arial"/>
              <a:buChar char="●"/>
            </a:pPr>
            <a:endParaRPr lang="en-US" sz="2000" b="0" i="0" u="none" strike="noStrike" cap="none" dirty="0">
              <a:solidFill>
                <a:schemeClr val="dk1"/>
              </a:solidFill>
              <a:latin typeface="Raleway" pitchFamily="2" charset="0"/>
              <a:sym typeface="Arial"/>
            </a:endParaRPr>
          </a:p>
          <a:p>
            <a:pPr marL="457200" marR="0" lvl="0" indent="-342900" algn="l" rtl="0">
              <a:lnSpc>
                <a:spcPct val="90000"/>
              </a:lnSpc>
              <a:spcBef>
                <a:spcPts val="0"/>
              </a:spcBef>
              <a:spcAft>
                <a:spcPts val="0"/>
              </a:spcAft>
              <a:buClr>
                <a:schemeClr val="dk1"/>
              </a:buClr>
              <a:buSzPts val="1800"/>
              <a:buFont typeface="Arial"/>
              <a:buChar char="●"/>
            </a:pPr>
            <a:r>
              <a:rPr lang="en-US" sz="2000" b="0" i="0" u="none" strike="noStrike" cap="none" dirty="0">
                <a:solidFill>
                  <a:schemeClr val="dk1"/>
                </a:solidFill>
                <a:latin typeface="Raleway" pitchFamily="2" charset="0"/>
                <a:sym typeface="Arial"/>
              </a:rPr>
              <a:t>    Present the Silhouette score plot.</a:t>
            </a:r>
          </a:p>
          <a:p>
            <a:pPr marL="457200" marR="0" lvl="0" indent="-342900" algn="l" rtl="0">
              <a:lnSpc>
                <a:spcPct val="90000"/>
              </a:lnSpc>
              <a:spcBef>
                <a:spcPts val="0"/>
              </a:spcBef>
              <a:spcAft>
                <a:spcPts val="0"/>
              </a:spcAft>
              <a:buClr>
                <a:schemeClr val="dk1"/>
              </a:buClr>
              <a:buSzPts val="1800"/>
              <a:buFont typeface="Arial"/>
              <a:buChar char="●"/>
            </a:pPr>
            <a:r>
              <a:rPr lang="en-US" sz="2000" b="0" i="0" u="none" strike="noStrike" cap="none" dirty="0">
                <a:solidFill>
                  <a:schemeClr val="dk1"/>
                </a:solidFill>
                <a:latin typeface="Raleway" pitchFamily="2" charset="0"/>
                <a:sym typeface="Arial"/>
              </a:rPr>
              <a:t>    Highlight the peak at k=5, which suggests that each cluster is quite distinct from the others at this number of clusters.</a:t>
            </a:r>
          </a:p>
          <a:p>
            <a:pPr marL="457200" marR="0" lvl="0" indent="-342900" algn="l" rtl="0">
              <a:lnSpc>
                <a:spcPct val="90000"/>
              </a:lnSpc>
              <a:spcBef>
                <a:spcPts val="0"/>
              </a:spcBef>
              <a:spcAft>
                <a:spcPts val="0"/>
              </a:spcAft>
              <a:buClr>
                <a:schemeClr val="dk1"/>
              </a:buClr>
              <a:buSzPts val="1800"/>
              <a:buFont typeface="Arial"/>
              <a:buChar char="●"/>
            </a:pPr>
            <a:r>
              <a:rPr lang="en-US" sz="2000" b="0" i="0" u="none" strike="noStrike" cap="none" dirty="0">
                <a:solidFill>
                  <a:schemeClr val="dk1"/>
                </a:solidFill>
                <a:latin typeface="Raleway" pitchFamily="2" charset="0"/>
                <a:sym typeface="Arial"/>
              </a:rPr>
              <a:t>    Mention the decline after k=6, and explain that it suggests overfitting—where the model starts to create clusters that do not generalize well.</a:t>
            </a:r>
          </a:p>
        </p:txBody>
      </p:sp>
    </p:spTree>
    <p:extLst>
      <p:ext uri="{BB962C8B-B14F-4D97-AF65-F5344CB8AC3E}">
        <p14:creationId xmlns:p14="http://schemas.microsoft.com/office/powerpoint/2010/main" val="1506602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4" name="Google Shape;134;p26"/>
          <p:cNvSpPr/>
          <p:nvPr/>
        </p:nvSpPr>
        <p:spPr>
          <a:xfrm flipH="1">
            <a:off x="8576720" y="3335867"/>
            <a:ext cx="3291840" cy="3200400"/>
          </a:xfrm>
          <a:prstGeom prst="rtTriangl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6"/>
          <p:cNvSpPr/>
          <p:nvPr/>
        </p:nvSpPr>
        <p:spPr>
          <a:xfrm>
            <a:off x="6405201" y="623275"/>
            <a:ext cx="5141626" cy="56078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6"/>
          <p:cNvSpPr txBox="1"/>
          <p:nvPr/>
        </p:nvSpPr>
        <p:spPr>
          <a:xfrm>
            <a:off x="6889833" y="1188637"/>
            <a:ext cx="1894938" cy="55852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3800" b="1" i="0" u="none" strike="noStrike" cap="none" dirty="0">
                <a:solidFill>
                  <a:schemeClr val="dk1"/>
                </a:solidFill>
                <a:latin typeface="Raleway" pitchFamily="2" charset="0"/>
                <a:sym typeface="Arial"/>
              </a:rPr>
              <a:t>Results</a:t>
            </a:r>
            <a:endParaRPr sz="3800" b="0" i="0" u="none" strike="noStrike" cap="none" dirty="0">
              <a:solidFill>
                <a:schemeClr val="dk1"/>
              </a:solidFill>
              <a:latin typeface="Raleway" pitchFamily="2" charset="0"/>
              <a:sym typeface="Arial"/>
            </a:endParaRPr>
          </a:p>
        </p:txBody>
      </p:sp>
      <p:sp>
        <p:nvSpPr>
          <p:cNvPr id="139" name="Google Shape;139;p26"/>
          <p:cNvSpPr txBox="1"/>
          <p:nvPr/>
        </p:nvSpPr>
        <p:spPr>
          <a:xfrm>
            <a:off x="6480924" y="1747157"/>
            <a:ext cx="4990179" cy="2427343"/>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rgbClr val="000000"/>
              </a:buClr>
              <a:buSzPts val="1400"/>
            </a:pPr>
            <a:r>
              <a:rPr lang="en-US" sz="1400" b="0" i="0" u="none" strike="noStrike" cap="none" dirty="0">
                <a:solidFill>
                  <a:srgbClr val="000000"/>
                </a:solidFill>
                <a:latin typeface="Raleway" pitchFamily="2" charset="0"/>
                <a:ea typeface="Calibri"/>
                <a:cs typeface="Calibri"/>
                <a:sym typeface="Calibri"/>
              </a:rPr>
              <a:t>For Cluster 3 (3 Clusters Total):</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    Cluster 0: Shows negligible renewable energy capacity across all three sources, possibly representing power plants with a primary focus on non-renewable energy.</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    Cluster 1: Is characterized by a significant investment in wind energy, dwarfing solar and hydro capacities. This cluster might represent wind farms or regions where wind power is heavily favored due to climatic or geographical conditions.</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    Cluster 2: Stands out with a high hydro capacity, which may include large hydroelectric power plants or regions abundant in water resources conducive to hydro power.</a:t>
            </a:r>
          </a:p>
        </p:txBody>
      </p:sp>
      <p:pic>
        <p:nvPicPr>
          <p:cNvPr id="2" name="Picture 1">
            <a:extLst>
              <a:ext uri="{FF2B5EF4-FFF2-40B4-BE49-F238E27FC236}">
                <a16:creationId xmlns:a16="http://schemas.microsoft.com/office/drawing/2014/main" id="{DD5CC664-2E35-28DE-A926-510459F746D9}"/>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398AB968-04CA-85DF-D099-C53FD84C4EA6}"/>
              </a:ext>
            </a:extLst>
          </p:cNvPr>
          <p:cNvPicPr>
            <a:picLocks noChangeAspect="1"/>
          </p:cNvPicPr>
          <p:nvPr/>
        </p:nvPicPr>
        <p:blipFill>
          <a:blip r:embed="rId4"/>
          <a:stretch>
            <a:fillRect/>
          </a:stretch>
        </p:blipFill>
        <p:spPr>
          <a:xfrm>
            <a:off x="363462" y="1274566"/>
            <a:ext cx="5619750" cy="4305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1"/>
            <a:ext cx="10515600" cy="516048"/>
          </a:xfrm>
        </p:spPr>
        <p:txBody>
          <a:bodyPr>
            <a:normAutofit fontScale="90000"/>
          </a:bodyPr>
          <a:lstStyle/>
          <a:p>
            <a:pPr algn="ctr"/>
            <a:r>
              <a:rPr lang="en-US" dirty="0"/>
              <a:t>Data Set Visualization</a:t>
            </a:r>
          </a:p>
        </p:txBody>
      </p:sp>
      <p:pic>
        <p:nvPicPr>
          <p:cNvPr id="5" name="Content Placeholder 4" descr="A map of the united states">
            <a:extLst>
              <a:ext uri="{FF2B5EF4-FFF2-40B4-BE49-F238E27FC236}">
                <a16:creationId xmlns:a16="http://schemas.microsoft.com/office/drawing/2014/main" id="{A36B7DB1-C94B-351D-5D17-678A5E5A16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370" y="516049"/>
            <a:ext cx="8103260" cy="6261610"/>
          </a:xfrm>
        </p:spPr>
      </p:pic>
    </p:spTree>
    <p:extLst>
      <p:ext uri="{BB962C8B-B14F-4D97-AF65-F5344CB8AC3E}">
        <p14:creationId xmlns:p14="http://schemas.microsoft.com/office/powerpoint/2010/main" val="1476623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8BDF3579-22CB-AE4B-869E-AB8467E8C914}"/>
            </a:ext>
          </a:extLst>
        </p:cNvPr>
        <p:cNvGrpSpPr/>
        <p:nvPr/>
      </p:nvGrpSpPr>
      <p:grpSpPr>
        <a:xfrm>
          <a:off x="0" y="0"/>
          <a:ext cx="0" cy="0"/>
          <a:chOff x="0" y="0"/>
          <a:chExt cx="0" cy="0"/>
        </a:xfrm>
      </p:grpSpPr>
      <p:sp>
        <p:nvSpPr>
          <p:cNvPr id="134" name="Google Shape;134;p26">
            <a:extLst>
              <a:ext uri="{FF2B5EF4-FFF2-40B4-BE49-F238E27FC236}">
                <a16:creationId xmlns:a16="http://schemas.microsoft.com/office/drawing/2014/main" id="{3EBBD696-40F1-5ADC-4A06-B5E84B804257}"/>
              </a:ext>
            </a:extLst>
          </p:cNvPr>
          <p:cNvSpPr/>
          <p:nvPr/>
        </p:nvSpPr>
        <p:spPr>
          <a:xfrm flipH="1">
            <a:off x="8576720" y="3335867"/>
            <a:ext cx="3291840" cy="3200400"/>
          </a:xfrm>
          <a:prstGeom prst="rtTriangle">
            <a:avLst/>
          </a:prstGeom>
          <a:solidFill>
            <a:schemeClr val="bg2">
              <a:lumMod val="40000"/>
              <a:lumOff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5" name="Google Shape;135;p26">
            <a:extLst>
              <a:ext uri="{FF2B5EF4-FFF2-40B4-BE49-F238E27FC236}">
                <a16:creationId xmlns:a16="http://schemas.microsoft.com/office/drawing/2014/main" id="{DA354698-76E7-68EC-655F-3A95EDF76A54}"/>
              </a:ext>
            </a:extLst>
          </p:cNvPr>
          <p:cNvSpPr/>
          <p:nvPr/>
        </p:nvSpPr>
        <p:spPr>
          <a:xfrm>
            <a:off x="6437858" y="409609"/>
            <a:ext cx="5141626" cy="6038782"/>
          </a:xfrm>
          <a:prstGeom prst="rect">
            <a:avLst/>
          </a:prstGeom>
          <a:noFill/>
          <a:ln w="19050" cap="flat" cmpd="sng">
            <a:solidFill>
              <a:srgbClr val="3F3F3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6" name="Google Shape;136;p26">
            <a:extLst>
              <a:ext uri="{FF2B5EF4-FFF2-40B4-BE49-F238E27FC236}">
                <a16:creationId xmlns:a16="http://schemas.microsoft.com/office/drawing/2014/main" id="{8E1EB9BB-B411-3B46-F5A1-2B281BF67FED}"/>
              </a:ext>
            </a:extLst>
          </p:cNvPr>
          <p:cNvSpPr txBox="1"/>
          <p:nvPr/>
        </p:nvSpPr>
        <p:spPr>
          <a:xfrm>
            <a:off x="6922490" y="974971"/>
            <a:ext cx="1894938" cy="55852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600"/>
              </a:spcAft>
              <a:buClr>
                <a:schemeClr val="dk1"/>
              </a:buClr>
              <a:buSzPts val="4000"/>
              <a:buFont typeface="Calibri"/>
              <a:buNone/>
            </a:pPr>
            <a:r>
              <a:rPr lang="en-US" sz="3800" b="1" i="0" u="none" strike="noStrike" cap="none" dirty="0">
                <a:solidFill>
                  <a:schemeClr val="dk1"/>
                </a:solidFill>
                <a:latin typeface="Raleway" pitchFamily="2" charset="0"/>
                <a:sym typeface="Arial"/>
              </a:rPr>
              <a:t>Results</a:t>
            </a:r>
            <a:endParaRPr sz="3800" b="0" i="0" u="none" strike="noStrike" cap="none" dirty="0">
              <a:solidFill>
                <a:schemeClr val="dk1"/>
              </a:solidFill>
              <a:latin typeface="Raleway" pitchFamily="2" charset="0"/>
              <a:sym typeface="Arial"/>
            </a:endParaRPr>
          </a:p>
        </p:txBody>
      </p:sp>
      <p:sp>
        <p:nvSpPr>
          <p:cNvPr id="139" name="Google Shape;139;p26">
            <a:extLst>
              <a:ext uri="{FF2B5EF4-FFF2-40B4-BE49-F238E27FC236}">
                <a16:creationId xmlns:a16="http://schemas.microsoft.com/office/drawing/2014/main" id="{1F41A4CF-03E4-2207-BB69-032A57710565}"/>
              </a:ext>
            </a:extLst>
          </p:cNvPr>
          <p:cNvSpPr txBox="1"/>
          <p:nvPr/>
        </p:nvSpPr>
        <p:spPr>
          <a:xfrm>
            <a:off x="6513581" y="1533491"/>
            <a:ext cx="4990179" cy="2427343"/>
          </a:xfrm>
          <a:prstGeom prst="rect">
            <a:avLst/>
          </a:prstGeom>
          <a:noFill/>
          <a:ln>
            <a:noFill/>
          </a:ln>
        </p:spPr>
        <p:txBody>
          <a:bodyPr spcFirstLastPara="1" wrap="square" lIns="91425" tIns="91425" rIns="91425" bIns="91425" anchor="t" anchorCtr="0">
            <a:noAutofit/>
          </a:bodyPr>
          <a:lstStyle/>
          <a:p>
            <a:pPr marL="139700" marR="0" lvl="0" algn="l" rtl="0">
              <a:lnSpc>
                <a:spcPct val="100000"/>
              </a:lnSpc>
              <a:spcBef>
                <a:spcPts val="0"/>
              </a:spcBef>
              <a:spcAft>
                <a:spcPts val="0"/>
              </a:spcAft>
              <a:buClr>
                <a:srgbClr val="000000"/>
              </a:buClr>
              <a:buSzPts val="1400"/>
            </a:pPr>
            <a:r>
              <a:rPr lang="en-US" sz="1400" b="0" i="0" u="none" strike="noStrike" cap="none" dirty="0">
                <a:solidFill>
                  <a:srgbClr val="000000"/>
                </a:solidFill>
                <a:latin typeface="Raleway" pitchFamily="2" charset="0"/>
                <a:ea typeface="Calibri"/>
                <a:cs typeface="Calibri"/>
                <a:sym typeface="Calibri"/>
              </a:rPr>
              <a:t>For Cluster 3 (3 Clusters Total)::</a:t>
            </a:r>
          </a:p>
          <a:p>
            <a:pPr marL="139700" marR="0" lvl="0" algn="l" rtl="0">
              <a:lnSpc>
                <a:spcPct val="100000"/>
              </a:lnSpc>
              <a:spcBef>
                <a:spcPts val="0"/>
              </a:spcBef>
              <a:spcAft>
                <a:spcPts val="0"/>
              </a:spcAft>
              <a:buClr>
                <a:srgbClr val="000000"/>
              </a:buClr>
              <a:buSzPts val="1400"/>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    Cluster 0: Similar to Cluster 3's Cluster 0, this cluster has very low capacities in renewables, suggesting a focus on other forms of energy.</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    Cluster 1: Dominates in wind capacity, much like Cluster 3's Cluster 1. It highlights power plants that are potentially leveraging strong wind resources.</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    Cluster 2: Has a notable balance across all three types of renewable capacities, indicating a diverse renewable energy strategy.</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    Cluster 3: Shows a preference for solar energy, suggesting locations with high solar irradiance or policy-driven solar energy adoption.</a:t>
            </a:r>
          </a:p>
          <a:p>
            <a:pPr marL="457200" marR="0" lvl="0" indent="-317500" algn="l" rtl="0">
              <a:lnSpc>
                <a:spcPct val="100000"/>
              </a:lnSpc>
              <a:spcBef>
                <a:spcPts val="0"/>
              </a:spcBef>
              <a:spcAft>
                <a:spcPts val="0"/>
              </a:spcAft>
              <a:buClr>
                <a:srgbClr val="000000"/>
              </a:buClr>
              <a:buSzPts val="1400"/>
              <a:buFont typeface="Calibri"/>
              <a:buChar char="●"/>
            </a:pPr>
            <a:endParaRPr lang="en-US" sz="1400" b="0" i="0" u="none" strike="noStrike" cap="none" dirty="0">
              <a:solidFill>
                <a:srgbClr val="000000"/>
              </a:solidFill>
              <a:latin typeface="Raleway" pitchFamily="2" charset="0"/>
              <a:ea typeface="Calibri"/>
              <a:cs typeface="Calibri"/>
              <a:sym typeface="Calibri"/>
            </a:endParaRPr>
          </a:p>
          <a:p>
            <a:pPr marL="457200" marR="0" lvl="0" indent="-317500" algn="l" rtl="0">
              <a:lnSpc>
                <a:spcPct val="100000"/>
              </a:lnSpc>
              <a:spcBef>
                <a:spcPts val="0"/>
              </a:spcBef>
              <a:spcAft>
                <a:spcPts val="0"/>
              </a:spcAft>
              <a:buClr>
                <a:srgbClr val="000000"/>
              </a:buClr>
              <a:buSzPts val="1400"/>
              <a:buFont typeface="Calibri"/>
              <a:buChar char="●"/>
            </a:pPr>
            <a:r>
              <a:rPr lang="en-US" sz="1400" b="0" i="0" u="none" strike="noStrike" cap="none" dirty="0">
                <a:solidFill>
                  <a:srgbClr val="000000"/>
                </a:solidFill>
                <a:latin typeface="Raleway" pitchFamily="2" charset="0"/>
                <a:ea typeface="Calibri"/>
                <a:cs typeface="Calibri"/>
                <a:sym typeface="Calibri"/>
              </a:rPr>
              <a:t>    Cluster 4: Is overwhelmingly represented by hydro capacity. This cluster likely includes major hydroelectric power stations, possibly in regions with large rivers or significant water flow.</a:t>
            </a:r>
          </a:p>
        </p:txBody>
      </p:sp>
      <p:pic>
        <p:nvPicPr>
          <p:cNvPr id="2" name="Picture 1">
            <a:extLst>
              <a:ext uri="{FF2B5EF4-FFF2-40B4-BE49-F238E27FC236}">
                <a16:creationId xmlns:a16="http://schemas.microsoft.com/office/drawing/2014/main" id="{8B54C292-A3D4-3E04-3B41-A3F9C6CA24EE}"/>
              </a:ext>
            </a:extLst>
          </p:cNvPr>
          <p:cNvPicPr>
            <a:picLocks noChangeAspect="1"/>
          </p:cNvPicPr>
          <p:nvPr/>
        </p:nvPicPr>
        <p:blipFill rotWithShape="1">
          <a:blip r:embed="rId3">
            <a:extLst>
              <a:ext uri="{28A0092B-C50C-407E-A947-70E740481C1C}">
                <a14:useLocalDpi xmlns:a14="http://schemas.microsoft.com/office/drawing/2010/main" val="0"/>
              </a:ext>
            </a:extLst>
          </a:blip>
          <a:srcRect t="1" r="71028" b="9758"/>
          <a:stretch/>
        </p:blipFill>
        <p:spPr>
          <a:xfrm>
            <a:off x="357990" y="141643"/>
            <a:ext cx="1333158" cy="268457"/>
          </a:xfrm>
          <a:prstGeom prst="rect">
            <a:avLst/>
          </a:prstGeom>
        </p:spPr>
      </p:pic>
      <p:pic>
        <p:nvPicPr>
          <p:cNvPr id="4" name="Picture 3" descr="A graph of different colored bars&#10;&#10;Description automatically generated">
            <a:extLst>
              <a:ext uri="{FF2B5EF4-FFF2-40B4-BE49-F238E27FC236}">
                <a16:creationId xmlns:a16="http://schemas.microsoft.com/office/drawing/2014/main" id="{8491C0E3-B86C-9BD3-8309-2B9A867D2140}"/>
              </a:ext>
            </a:extLst>
          </p:cNvPr>
          <p:cNvPicPr>
            <a:picLocks noChangeAspect="1"/>
          </p:cNvPicPr>
          <p:nvPr/>
        </p:nvPicPr>
        <p:blipFill>
          <a:blip r:embed="rId4"/>
          <a:stretch>
            <a:fillRect/>
          </a:stretch>
        </p:blipFill>
        <p:spPr>
          <a:xfrm>
            <a:off x="357990" y="1346003"/>
            <a:ext cx="5629275" cy="4162425"/>
          </a:xfrm>
          <a:prstGeom prst="rect">
            <a:avLst/>
          </a:prstGeom>
        </p:spPr>
      </p:pic>
    </p:spTree>
    <p:extLst>
      <p:ext uri="{BB962C8B-B14F-4D97-AF65-F5344CB8AC3E}">
        <p14:creationId xmlns:p14="http://schemas.microsoft.com/office/powerpoint/2010/main" val="2292411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p:txBody>
          <a:bodyPr/>
          <a:lstStyle/>
          <a:p>
            <a:r>
              <a:rPr lang="en-US" dirty="0">
                <a:hlinkClick r:id="rId2"/>
              </a:rPr>
              <a:t>https://montclair.maps.arcgis.com/home/item.html?id=b063316fac7345dba4bae96eaa813b2f</a:t>
            </a:r>
            <a:r>
              <a:rPr lang="en-US" dirty="0"/>
              <a:t> (US Power Plants Data source)</a:t>
            </a:r>
          </a:p>
          <a:p>
            <a:r>
              <a:rPr lang="en-US" dirty="0">
                <a:hlinkClick r:id="rId3"/>
              </a:rPr>
              <a:t>https://pro.arcgis.com/en/pro-app/latest/tool-reference/spatial-statistics/multivariate-clustering.htm</a:t>
            </a:r>
            <a:r>
              <a:rPr lang="en-US" dirty="0"/>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1"/>
            <a:ext cx="10515600" cy="498764"/>
          </a:xfrm>
        </p:spPr>
        <p:txBody>
          <a:bodyPr>
            <a:normAutofit fontScale="90000"/>
          </a:bodyPr>
          <a:lstStyle/>
          <a:p>
            <a:pPr algn="ctr"/>
            <a:r>
              <a:rPr lang="en-US" dirty="0"/>
              <a:t>Data Set Description</a:t>
            </a:r>
          </a:p>
        </p:txBody>
      </p:sp>
      <p:pic>
        <p:nvPicPr>
          <p:cNvPr id="5" name="Picture 4" descr="A screenshot of a computer&#10;&#10;Description automatically generated">
            <a:extLst>
              <a:ext uri="{FF2B5EF4-FFF2-40B4-BE49-F238E27FC236}">
                <a16:creationId xmlns:a16="http://schemas.microsoft.com/office/drawing/2014/main" id="{48689BE6-A2F8-97EC-2CAA-0A21CBFC06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8765"/>
            <a:ext cx="8583453" cy="326967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BF5FB4F-6796-B4ED-6756-3B46F71B7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618" y="2246743"/>
            <a:ext cx="6775382" cy="31750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671343D-F66B-2256-E8B3-BC6FABF4E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08301"/>
            <a:ext cx="8068728" cy="3049699"/>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E5E05-4E9A-074D-934A-12E02939D889}"/>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0DFDB937-0543-0855-694D-38F32065E715}"/>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spcBef>
                <a:spcPct val="0"/>
              </a:spcBef>
            </a:pPr>
            <a:r>
              <a:rPr lang="en-US" sz="4000" kern="1200">
                <a:solidFill>
                  <a:srgbClr val="FFFFFF"/>
                </a:solidFill>
                <a:latin typeface="+mj-lt"/>
                <a:ea typeface="+mj-ea"/>
                <a:cs typeface="+mj-cs"/>
              </a:rPr>
              <a:t>Data Statistics </a:t>
            </a:r>
          </a:p>
        </p:txBody>
      </p:sp>
      <p:pic>
        <p:nvPicPr>
          <p:cNvPr id="3" name="Picture 2" descr="A screenshot of a computer&#10;&#10;Description automatically generated">
            <a:extLst>
              <a:ext uri="{FF2B5EF4-FFF2-40B4-BE49-F238E27FC236}">
                <a16:creationId xmlns:a16="http://schemas.microsoft.com/office/drawing/2014/main" id="{9656F711-2D1B-4881-8762-DC230410E78C}"/>
              </a:ext>
            </a:extLst>
          </p:cNvPr>
          <p:cNvPicPr>
            <a:picLocks noChangeAspect="1"/>
          </p:cNvPicPr>
          <p:nvPr/>
        </p:nvPicPr>
        <p:blipFill>
          <a:blip r:embed="rId2"/>
          <a:stretch>
            <a:fillRect/>
          </a:stretch>
        </p:blipFill>
        <p:spPr>
          <a:xfrm>
            <a:off x="6849136" y="467208"/>
            <a:ext cx="2532331" cy="5923584"/>
          </a:xfrm>
          <a:prstGeom prst="rect">
            <a:avLst/>
          </a:prstGeom>
        </p:spPr>
      </p:pic>
    </p:spTree>
    <p:extLst>
      <p:ext uri="{BB962C8B-B14F-4D97-AF65-F5344CB8AC3E}">
        <p14:creationId xmlns:p14="http://schemas.microsoft.com/office/powerpoint/2010/main" val="1356341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0"/>
            <a:ext cx="10515600" cy="637309"/>
          </a:xfrm>
        </p:spPr>
        <p:txBody>
          <a:bodyPr>
            <a:normAutofit fontScale="90000"/>
          </a:bodyPr>
          <a:lstStyle/>
          <a:p>
            <a:pPr algn="ctr"/>
            <a:r>
              <a:rPr lang="en-US" dirty="0"/>
              <a:t>Preprocessing Techniques</a:t>
            </a:r>
          </a:p>
        </p:txBody>
      </p:sp>
      <p:pic>
        <p:nvPicPr>
          <p:cNvPr id="5" name="Content Placeholder 4" descr="A screenshot of a computer&#10;&#10;Description automatically generated">
            <a:extLst>
              <a:ext uri="{FF2B5EF4-FFF2-40B4-BE49-F238E27FC236}">
                <a16:creationId xmlns:a16="http://schemas.microsoft.com/office/drawing/2014/main" id="{16A331D7-3C54-19BC-1664-C0C22B9344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7309"/>
            <a:ext cx="8502514" cy="4351338"/>
          </a:xfrm>
        </p:spPr>
      </p:pic>
      <p:pic>
        <p:nvPicPr>
          <p:cNvPr id="4" name="Picture 3" descr="A screenshot of a computer screen&#10;&#10;Description automatically generated">
            <a:extLst>
              <a:ext uri="{FF2B5EF4-FFF2-40B4-BE49-F238E27FC236}">
                <a16:creationId xmlns:a16="http://schemas.microsoft.com/office/drawing/2014/main" id="{90AC3725-C5E2-18F6-183F-D9A13E32C19D}"/>
              </a:ext>
            </a:extLst>
          </p:cNvPr>
          <p:cNvPicPr>
            <a:picLocks noChangeAspect="1"/>
          </p:cNvPicPr>
          <p:nvPr/>
        </p:nvPicPr>
        <p:blipFill>
          <a:blip r:embed="rId3"/>
          <a:stretch>
            <a:fillRect/>
          </a:stretch>
        </p:blipFill>
        <p:spPr>
          <a:xfrm>
            <a:off x="8642966" y="755589"/>
            <a:ext cx="3176327" cy="582263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83A69B6-803B-A62A-29F6-F5B9D57B5A2B}"/>
              </a:ext>
            </a:extLst>
          </p:cNvPr>
          <p:cNvPicPr>
            <a:picLocks noChangeAspect="1"/>
          </p:cNvPicPr>
          <p:nvPr/>
        </p:nvPicPr>
        <p:blipFill>
          <a:blip r:embed="rId4"/>
          <a:stretch>
            <a:fillRect/>
          </a:stretch>
        </p:blipFill>
        <p:spPr>
          <a:xfrm>
            <a:off x="3157182" y="1681442"/>
            <a:ext cx="5877636" cy="2799054"/>
          </a:xfrm>
          <a:prstGeom prst="rect">
            <a:avLst/>
          </a:prstGeom>
        </p:spPr>
      </p:pic>
    </p:spTree>
    <p:extLst>
      <p:ext uri="{BB962C8B-B14F-4D97-AF65-F5344CB8AC3E}">
        <p14:creationId xmlns:p14="http://schemas.microsoft.com/office/powerpoint/2010/main" val="57633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9C91F84-6F96-436D-9107-A5B849C7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995576" y="0"/>
            <a:ext cx="9797114" cy="1114380"/>
          </a:xfrm>
        </p:spPr>
        <p:txBody>
          <a:bodyPr vert="horz" lIns="91440" tIns="45720" rIns="91440" bIns="45720" rtlCol="0" anchor="b">
            <a:normAutofit/>
          </a:bodyPr>
          <a:lstStyle/>
          <a:p>
            <a:pPr algn="ctr">
              <a:spcBef>
                <a:spcPct val="0"/>
              </a:spcBef>
            </a:pPr>
            <a:r>
              <a:rPr lang="en-US" sz="3600" kern="1200" dirty="0">
                <a:solidFill>
                  <a:schemeClr val="tx1"/>
                </a:solidFill>
                <a:latin typeface="+mj-lt"/>
                <a:ea typeface="+mj-ea"/>
                <a:cs typeface="+mj-cs"/>
              </a:rPr>
              <a:t>Machine Learning Technique: K-means Clustering</a:t>
            </a:r>
          </a:p>
        </p:txBody>
      </p:sp>
      <p:pic>
        <p:nvPicPr>
          <p:cNvPr id="5" name="Picture 4" descr="A graph with a line&#10;&#10;Description automatically generated">
            <a:extLst>
              <a:ext uri="{FF2B5EF4-FFF2-40B4-BE49-F238E27FC236}">
                <a16:creationId xmlns:a16="http://schemas.microsoft.com/office/drawing/2014/main" id="{3AFD54ED-B577-462C-88E8-5693B2C59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99" y="1050796"/>
            <a:ext cx="3797536" cy="2848151"/>
          </a:xfrm>
          <a:prstGeom prst="rect">
            <a:avLst/>
          </a:prstGeom>
        </p:spPr>
      </p:pic>
      <p:pic>
        <p:nvPicPr>
          <p:cNvPr id="4" name="Picture 3" descr="A graph with red stars&#10;&#10;Description automatically generated">
            <a:extLst>
              <a:ext uri="{FF2B5EF4-FFF2-40B4-BE49-F238E27FC236}">
                <a16:creationId xmlns:a16="http://schemas.microsoft.com/office/drawing/2014/main" id="{1933F505-C164-85C8-BBB2-EFB2CBC74FB9}"/>
              </a:ext>
            </a:extLst>
          </p:cNvPr>
          <p:cNvPicPr>
            <a:picLocks noChangeAspect="1"/>
          </p:cNvPicPr>
          <p:nvPr/>
        </p:nvPicPr>
        <p:blipFill>
          <a:blip r:embed="rId3"/>
          <a:stretch>
            <a:fillRect/>
          </a:stretch>
        </p:blipFill>
        <p:spPr>
          <a:xfrm>
            <a:off x="4193386" y="1083791"/>
            <a:ext cx="3797536" cy="2848151"/>
          </a:xfrm>
          <a:prstGeom prst="rect">
            <a:avLst/>
          </a:prstGeom>
        </p:spPr>
      </p:pic>
      <p:pic>
        <p:nvPicPr>
          <p:cNvPr id="7" name="Picture 6" descr="A graph with a dotted line&#10;&#10;Description automatically generated">
            <a:extLst>
              <a:ext uri="{FF2B5EF4-FFF2-40B4-BE49-F238E27FC236}">
                <a16:creationId xmlns:a16="http://schemas.microsoft.com/office/drawing/2014/main" id="{5528F8FF-847A-CAF1-D1BC-563114FC6102}"/>
              </a:ext>
            </a:extLst>
          </p:cNvPr>
          <p:cNvPicPr>
            <a:picLocks noChangeAspect="1"/>
          </p:cNvPicPr>
          <p:nvPr/>
        </p:nvPicPr>
        <p:blipFill>
          <a:blip r:embed="rId4"/>
          <a:stretch>
            <a:fillRect/>
          </a:stretch>
        </p:blipFill>
        <p:spPr>
          <a:xfrm>
            <a:off x="8192673" y="1439037"/>
            <a:ext cx="3797536" cy="2354472"/>
          </a:xfrm>
          <a:prstGeom prst="rect">
            <a:avLst/>
          </a:prstGeom>
        </p:spPr>
      </p:pic>
    </p:spTree>
    <p:extLst>
      <p:ext uri="{BB962C8B-B14F-4D97-AF65-F5344CB8AC3E}">
        <p14:creationId xmlns:p14="http://schemas.microsoft.com/office/powerpoint/2010/main" val="3714229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5051135" y="2677664"/>
            <a:ext cx="2089727" cy="715530"/>
          </a:xfrm>
        </p:spPr>
        <p:txBody>
          <a:bodyPr>
            <a:normAutofit fontScale="90000"/>
          </a:bodyPr>
          <a:lstStyle/>
          <a:p>
            <a:pPr algn="ctr"/>
            <a:r>
              <a:rPr lang="en-US" dirty="0"/>
              <a:t>Python</a:t>
            </a:r>
            <a:br>
              <a:rPr lang="en-US" dirty="0"/>
            </a:br>
            <a:r>
              <a:rPr lang="en-US" dirty="0"/>
              <a:t>Results</a:t>
            </a:r>
          </a:p>
        </p:txBody>
      </p:sp>
      <p:pic>
        <p:nvPicPr>
          <p:cNvPr id="5" name="Content Placeholder 4" descr="A graph of data visualization&#10;&#10;Description automatically generated">
            <a:extLst>
              <a:ext uri="{FF2B5EF4-FFF2-40B4-BE49-F238E27FC236}">
                <a16:creationId xmlns:a16="http://schemas.microsoft.com/office/drawing/2014/main" id="{C658DDB7-CC3B-07D1-F81F-685CDCCA2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93555"/>
            <a:ext cx="4888702" cy="4351338"/>
          </a:xfrm>
        </p:spPr>
      </p:pic>
      <p:pic>
        <p:nvPicPr>
          <p:cNvPr id="7" name="Picture 6" descr="A screenshot of a computer screen&#10;&#10;Description automatically generated">
            <a:extLst>
              <a:ext uri="{FF2B5EF4-FFF2-40B4-BE49-F238E27FC236}">
                <a16:creationId xmlns:a16="http://schemas.microsoft.com/office/drawing/2014/main" id="{552669C9-6088-5802-0820-183C696A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814627" cy="2288776"/>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EC0BC9B2-15F3-9E58-EB2E-00926A20D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686" y="-1"/>
            <a:ext cx="3814627" cy="228877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E377FCD-D459-C751-D315-C36F218DD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373" y="0"/>
            <a:ext cx="3814627" cy="2288777"/>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EBE95593-2CD2-A1DB-2AFE-6411B0D1D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840" y="2506663"/>
            <a:ext cx="4946855" cy="4351337"/>
          </a:xfrm>
          <a:prstGeom prst="rect">
            <a:avLst/>
          </a:prstGeom>
        </p:spPr>
      </p:pic>
    </p:spTree>
    <p:extLst>
      <p:ext uri="{BB962C8B-B14F-4D97-AF65-F5344CB8AC3E}">
        <p14:creationId xmlns:p14="http://schemas.microsoft.com/office/powerpoint/2010/main" val="1711695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of the united states&#10;&#10;Description automatically generated">
            <a:extLst>
              <a:ext uri="{FF2B5EF4-FFF2-40B4-BE49-F238E27FC236}">
                <a16:creationId xmlns:a16="http://schemas.microsoft.com/office/drawing/2014/main" id="{CE710F3B-B51E-9793-8971-14C89ED24E09}"/>
              </a:ext>
            </a:extLst>
          </p:cNvPr>
          <p:cNvPicPr>
            <a:picLocks noChangeAspect="1"/>
          </p:cNvPicPr>
          <p:nvPr/>
        </p:nvPicPr>
        <p:blipFill>
          <a:blip r:embed="rId2"/>
          <a:stretch>
            <a:fillRect/>
          </a:stretch>
        </p:blipFill>
        <p:spPr>
          <a:xfrm>
            <a:off x="4814888" y="642938"/>
            <a:ext cx="3309938" cy="2055813"/>
          </a:xfrm>
          <a:prstGeom prst="rect">
            <a:avLst/>
          </a:prstGeom>
        </p:spPr>
      </p:pic>
      <p:pic>
        <p:nvPicPr>
          <p:cNvPr id="10" name="Picture 9" descr="A graph with a red square and black lines&#10;&#10;Description automatically generated">
            <a:extLst>
              <a:ext uri="{FF2B5EF4-FFF2-40B4-BE49-F238E27FC236}">
                <a16:creationId xmlns:a16="http://schemas.microsoft.com/office/drawing/2014/main" id="{CC42699C-A681-8BBA-7C93-816506DFF22C}"/>
              </a:ext>
            </a:extLst>
          </p:cNvPr>
          <p:cNvPicPr>
            <a:picLocks noChangeAspect="1"/>
          </p:cNvPicPr>
          <p:nvPr/>
        </p:nvPicPr>
        <p:blipFill>
          <a:blip r:embed="rId3"/>
          <a:stretch>
            <a:fillRect/>
          </a:stretch>
        </p:blipFill>
        <p:spPr>
          <a:xfrm>
            <a:off x="8194675" y="642938"/>
            <a:ext cx="3325813" cy="2055813"/>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0A22DE5C-4E5D-D844-7237-81792502D6A8}"/>
              </a:ext>
            </a:extLst>
          </p:cNvPr>
          <p:cNvPicPr>
            <a:picLocks noChangeAspect="1"/>
          </p:cNvPicPr>
          <p:nvPr/>
        </p:nvPicPr>
        <p:blipFill>
          <a:blip r:embed="rId4"/>
          <a:stretch>
            <a:fillRect/>
          </a:stretch>
        </p:blipFill>
        <p:spPr>
          <a:xfrm>
            <a:off x="4814888" y="2767013"/>
            <a:ext cx="3905250" cy="1684338"/>
          </a:xfrm>
          <a:prstGeom prst="rect">
            <a:avLst/>
          </a:prstGeom>
        </p:spPr>
      </p:pic>
      <p:pic>
        <p:nvPicPr>
          <p:cNvPr id="12" name="Picture 11" descr="A graph with a square and a line&#10;&#10;Description automatically generated with medium confidence">
            <a:extLst>
              <a:ext uri="{FF2B5EF4-FFF2-40B4-BE49-F238E27FC236}">
                <a16:creationId xmlns:a16="http://schemas.microsoft.com/office/drawing/2014/main" id="{92508F4F-A07B-904C-8254-2B0D2BAF36AA}"/>
              </a:ext>
            </a:extLst>
          </p:cNvPr>
          <p:cNvPicPr>
            <a:picLocks noChangeAspect="1"/>
          </p:cNvPicPr>
          <p:nvPr/>
        </p:nvPicPr>
        <p:blipFill>
          <a:blip r:embed="rId5"/>
          <a:stretch>
            <a:fillRect/>
          </a:stretch>
        </p:blipFill>
        <p:spPr>
          <a:xfrm>
            <a:off x="8788400" y="2767013"/>
            <a:ext cx="2730500" cy="1684338"/>
          </a:xfrm>
          <a:prstGeom prst="rect">
            <a:avLst/>
          </a:prstGeom>
        </p:spPr>
      </p:pic>
      <p:pic>
        <p:nvPicPr>
          <p:cNvPr id="16" name="Picture 15" descr="A graph of a graph&#10;&#10;Description automatically generated with medium confidence">
            <a:extLst>
              <a:ext uri="{FF2B5EF4-FFF2-40B4-BE49-F238E27FC236}">
                <a16:creationId xmlns:a16="http://schemas.microsoft.com/office/drawing/2014/main" id="{EFD2B8E3-5CAC-14F3-B76E-1FE3235C6069}"/>
              </a:ext>
            </a:extLst>
          </p:cNvPr>
          <p:cNvPicPr>
            <a:picLocks noChangeAspect="1"/>
          </p:cNvPicPr>
          <p:nvPr/>
        </p:nvPicPr>
        <p:blipFill>
          <a:blip r:embed="rId4"/>
          <a:stretch>
            <a:fillRect/>
          </a:stretch>
        </p:blipFill>
        <p:spPr>
          <a:xfrm>
            <a:off x="4814888" y="4519613"/>
            <a:ext cx="3921125" cy="1692275"/>
          </a:xfrm>
          <a:prstGeom prst="rect">
            <a:avLst/>
          </a:prstGeom>
        </p:spPr>
      </p:pic>
      <p:pic>
        <p:nvPicPr>
          <p:cNvPr id="14" name="Picture 13" descr="A graph with a square and a rectangle&#10;&#10;Description automatically generated">
            <a:extLst>
              <a:ext uri="{FF2B5EF4-FFF2-40B4-BE49-F238E27FC236}">
                <a16:creationId xmlns:a16="http://schemas.microsoft.com/office/drawing/2014/main" id="{5FF418A0-2CD4-FF1D-E815-F58C722276B9}"/>
              </a:ext>
            </a:extLst>
          </p:cNvPr>
          <p:cNvPicPr>
            <a:picLocks noChangeAspect="1"/>
          </p:cNvPicPr>
          <p:nvPr/>
        </p:nvPicPr>
        <p:blipFill>
          <a:blip r:embed="rId6"/>
          <a:stretch>
            <a:fillRect/>
          </a:stretch>
        </p:blipFill>
        <p:spPr>
          <a:xfrm>
            <a:off x="8804275" y="4519613"/>
            <a:ext cx="2714625" cy="1692275"/>
          </a:xfrm>
          <a:prstGeom prst="rect">
            <a:avLst/>
          </a:prstGeom>
        </p:spPr>
      </p:pic>
      <p:sp>
        <p:nvSpPr>
          <p:cNvPr id="4" name="Title 1">
            <a:extLst>
              <a:ext uri="{FF2B5EF4-FFF2-40B4-BE49-F238E27FC236}">
                <a16:creationId xmlns:a16="http://schemas.microsoft.com/office/drawing/2014/main" id="{E1D40AEF-07E1-1836-90F3-A0E4FE289FA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spcBef>
                <a:spcPct val="0"/>
              </a:spcBef>
            </a:pPr>
            <a:r>
              <a:rPr lang="en-US" sz="3600" kern="1200" dirty="0">
                <a:solidFill>
                  <a:srgbClr val="FFFFFF"/>
                </a:solidFill>
                <a:latin typeface="+mj-lt"/>
                <a:ea typeface="+mj-ea"/>
                <a:cs typeface="+mj-cs"/>
              </a:rPr>
              <a:t>Python</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Results Pt 2</a:t>
            </a:r>
          </a:p>
        </p:txBody>
      </p:sp>
    </p:spTree>
    <p:extLst>
      <p:ext uri="{BB962C8B-B14F-4D97-AF65-F5344CB8AC3E}">
        <p14:creationId xmlns:p14="http://schemas.microsoft.com/office/powerpoint/2010/main" val="1024377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FE6F-7687-ED3B-9E62-83135F83BF60}"/>
              </a:ext>
            </a:extLst>
          </p:cNvPr>
          <p:cNvSpPr>
            <a:spLocks noGrp="1"/>
          </p:cNvSpPr>
          <p:nvPr>
            <p:ph type="title"/>
          </p:nvPr>
        </p:nvSpPr>
        <p:spPr>
          <a:xfrm>
            <a:off x="676232" y="5200879"/>
            <a:ext cx="8082447" cy="802111"/>
          </a:xfrm>
        </p:spPr>
        <p:txBody>
          <a:bodyPr vert="horz" lIns="91440" tIns="45720" rIns="91440" bIns="45720" rtlCol="0" anchor="ctr">
            <a:normAutofit/>
          </a:bodyPr>
          <a:lstStyle/>
          <a:p>
            <a:pPr algn="r">
              <a:spcBef>
                <a:spcPct val="0"/>
              </a:spcBef>
            </a:pPr>
            <a:r>
              <a:rPr lang="en-US" kern="1200">
                <a:solidFill>
                  <a:schemeClr val="tx1"/>
                </a:solidFill>
                <a:latin typeface="+mj-lt"/>
                <a:ea typeface="+mj-ea"/>
                <a:cs typeface="+mj-cs"/>
              </a:rPr>
              <a:t>Python Results Pt 3</a:t>
            </a:r>
          </a:p>
        </p:txBody>
      </p:sp>
      <p:sp>
        <p:nvSpPr>
          <p:cNvPr id="31" name="Rectangle 30">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numbers and colored dots&#10;&#10;Description automatically generated">
            <a:extLst>
              <a:ext uri="{FF2B5EF4-FFF2-40B4-BE49-F238E27FC236}">
                <a16:creationId xmlns:a16="http://schemas.microsoft.com/office/drawing/2014/main" id="{482FF05D-914F-D1D5-C568-FEAD09540D0A}"/>
              </a:ext>
            </a:extLst>
          </p:cNvPr>
          <p:cNvPicPr>
            <a:picLocks noChangeAspect="1"/>
          </p:cNvPicPr>
          <p:nvPr/>
        </p:nvPicPr>
        <p:blipFill>
          <a:blip r:embed="rId2"/>
          <a:stretch>
            <a:fillRect/>
          </a:stretch>
        </p:blipFill>
        <p:spPr>
          <a:xfrm>
            <a:off x="727605" y="670951"/>
            <a:ext cx="1040466" cy="754338"/>
          </a:xfrm>
          <a:prstGeom prst="rect">
            <a:avLst/>
          </a:prstGeom>
        </p:spPr>
      </p:pic>
      <p:sp>
        <p:nvSpPr>
          <p:cNvPr id="33" name="Right Triangle 32">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 showing different colored dots&#10;&#10;Description automatically generated with medium confidence">
            <a:extLst>
              <a:ext uri="{FF2B5EF4-FFF2-40B4-BE49-F238E27FC236}">
                <a16:creationId xmlns:a16="http://schemas.microsoft.com/office/drawing/2014/main" id="{BF738779-4DBD-F673-4D91-EA593ECD9F7A}"/>
              </a:ext>
            </a:extLst>
          </p:cNvPr>
          <p:cNvPicPr>
            <a:picLocks noChangeAspect="1"/>
          </p:cNvPicPr>
          <p:nvPr/>
        </p:nvPicPr>
        <p:blipFill>
          <a:blip r:embed="rId3"/>
          <a:stretch>
            <a:fillRect/>
          </a:stretch>
        </p:blipFill>
        <p:spPr>
          <a:xfrm>
            <a:off x="6933499" y="1131638"/>
            <a:ext cx="1685012" cy="1259546"/>
          </a:xfrm>
          <a:prstGeom prst="rect">
            <a:avLst/>
          </a:prstGeom>
        </p:spPr>
      </p:pic>
      <p:sp>
        <p:nvSpPr>
          <p:cNvPr id="34" name="Right Triangle 33">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different types of energy&#10;&#10;Description automatically generated">
            <a:extLst>
              <a:ext uri="{FF2B5EF4-FFF2-40B4-BE49-F238E27FC236}">
                <a16:creationId xmlns:a16="http://schemas.microsoft.com/office/drawing/2014/main" id="{D531327B-BD09-80EC-C8C7-F222F79E80DA}"/>
              </a:ext>
            </a:extLst>
          </p:cNvPr>
          <p:cNvPicPr>
            <a:picLocks noChangeAspect="1"/>
          </p:cNvPicPr>
          <p:nvPr/>
        </p:nvPicPr>
        <p:blipFill>
          <a:blip r:embed="rId4"/>
          <a:stretch>
            <a:fillRect/>
          </a:stretch>
        </p:blipFill>
        <p:spPr>
          <a:xfrm>
            <a:off x="847634" y="3093436"/>
            <a:ext cx="1955665" cy="1442302"/>
          </a:xfrm>
          <a:prstGeom prst="rect">
            <a:avLst/>
          </a:prstGeom>
        </p:spPr>
      </p:pic>
      <p:sp>
        <p:nvSpPr>
          <p:cNvPr id="36" name="Rectangle 35">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omparison of a graph&#10;&#10;Description automatically generated">
            <a:extLst>
              <a:ext uri="{FF2B5EF4-FFF2-40B4-BE49-F238E27FC236}">
                <a16:creationId xmlns:a16="http://schemas.microsoft.com/office/drawing/2014/main" id="{85F1AA60-94CF-2DF5-6897-9FF48CC753BB}"/>
              </a:ext>
            </a:extLst>
          </p:cNvPr>
          <p:cNvPicPr>
            <a:picLocks noChangeAspect="1"/>
          </p:cNvPicPr>
          <p:nvPr/>
        </p:nvPicPr>
        <p:blipFill>
          <a:blip r:embed="rId5"/>
          <a:stretch>
            <a:fillRect/>
          </a:stretch>
        </p:blipFill>
        <p:spPr>
          <a:xfrm>
            <a:off x="2635624" y="1763090"/>
            <a:ext cx="2155206" cy="797426"/>
          </a:xfrm>
          <a:prstGeom prst="rect">
            <a:avLst/>
          </a:prstGeom>
        </p:spPr>
      </p:pic>
      <p:pic>
        <p:nvPicPr>
          <p:cNvPr id="11" name="Picture 10" descr="A graph with blue dots&#10;&#10;Description automatically generated">
            <a:extLst>
              <a:ext uri="{FF2B5EF4-FFF2-40B4-BE49-F238E27FC236}">
                <a16:creationId xmlns:a16="http://schemas.microsoft.com/office/drawing/2014/main" id="{147F3B3A-10AB-DA15-EF05-3BF3D583EB43}"/>
              </a:ext>
            </a:extLst>
          </p:cNvPr>
          <p:cNvPicPr>
            <a:picLocks noChangeAspect="1"/>
          </p:cNvPicPr>
          <p:nvPr/>
        </p:nvPicPr>
        <p:blipFill>
          <a:blip r:embed="rId6"/>
          <a:stretch>
            <a:fillRect/>
          </a:stretch>
        </p:blipFill>
        <p:spPr>
          <a:xfrm>
            <a:off x="4225834" y="3066790"/>
            <a:ext cx="2396155" cy="1467644"/>
          </a:xfrm>
          <a:prstGeom prst="rect">
            <a:avLst/>
          </a:prstGeom>
        </p:spPr>
      </p:pic>
      <p:sp>
        <p:nvSpPr>
          <p:cNvPr id="42" name="Rectangle 41">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hart with numbers and dots&#10;&#10;Description automatically generated with medium confidence">
            <a:extLst>
              <a:ext uri="{FF2B5EF4-FFF2-40B4-BE49-F238E27FC236}">
                <a16:creationId xmlns:a16="http://schemas.microsoft.com/office/drawing/2014/main" id="{2418CD7B-45BB-E140-DEF9-D9405919A99A}"/>
              </a:ext>
            </a:extLst>
          </p:cNvPr>
          <p:cNvPicPr>
            <a:picLocks noChangeAspect="1"/>
          </p:cNvPicPr>
          <p:nvPr/>
        </p:nvPicPr>
        <p:blipFill>
          <a:blip r:embed="rId7"/>
          <a:stretch>
            <a:fillRect/>
          </a:stretch>
        </p:blipFill>
        <p:spPr>
          <a:xfrm>
            <a:off x="8923147" y="2491068"/>
            <a:ext cx="2456770" cy="1836435"/>
          </a:xfrm>
          <a:prstGeom prst="rect">
            <a:avLst/>
          </a:prstGeom>
        </p:spPr>
      </p:pic>
      <p:sp>
        <p:nvSpPr>
          <p:cNvPr id="44" name="Right Triangle 43">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F8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95825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9704</TotalTime>
  <Words>875</Words>
  <Application>Microsoft Office PowerPoint</Application>
  <PresentationFormat>Widescreen</PresentationFormat>
  <Paragraphs>79</Paragraphs>
  <Slides>21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Aptos</vt:lpstr>
      <vt:lpstr>Arial</vt:lpstr>
      <vt:lpstr>Calibri</vt:lpstr>
      <vt:lpstr>Montserrat Medium</vt:lpstr>
      <vt:lpstr>Raleway</vt:lpstr>
      <vt:lpstr>Raleway Black</vt:lpstr>
      <vt:lpstr>Wingdings</vt:lpstr>
      <vt:lpstr>Office Theme</vt:lpstr>
      <vt:lpstr>Unsupervised Learning using K-means Clustering: Python Vs ArcGIS</vt:lpstr>
      <vt:lpstr>Data Set Visualization</vt:lpstr>
      <vt:lpstr>Data Set Description</vt:lpstr>
      <vt:lpstr>Data Statistics </vt:lpstr>
      <vt:lpstr>Preprocessing Techniques</vt:lpstr>
      <vt:lpstr>Machine Learning Technique: K-means Clustering</vt:lpstr>
      <vt:lpstr>Python Results</vt:lpstr>
      <vt:lpstr>Python Results Pt 2</vt:lpstr>
      <vt:lpstr>Python Results Pt 3</vt:lpstr>
      <vt:lpstr>Python Results pt 4</vt:lpstr>
      <vt:lpstr>ArcGIS Results</vt:lpstr>
      <vt:lpstr>Cluster Analysis Conclusion</vt:lpstr>
      <vt:lpstr>PowerPoint Presentation</vt:lpstr>
      <vt:lpstr>3D Cluster Visualizations</vt:lpstr>
      <vt:lpstr>3D Cluster Visualizations</vt:lpstr>
      <vt:lpstr>Cluster Analysis</vt:lpstr>
      <vt:lpstr>PowerPoint Presentation</vt:lpstr>
      <vt:lpstr>Explained</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Blessing Austin-Gabriel</cp:lastModifiedBy>
  <cp:revision>2</cp:revision>
  <dcterms:created xsi:type="dcterms:W3CDTF">2023-10-05T01:47:30Z</dcterms:created>
  <dcterms:modified xsi:type="dcterms:W3CDTF">2024-02-27T22:21:53Z</dcterms:modified>
</cp:coreProperties>
</file>